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0" d="100"/>
          <a:sy n="110" d="100"/>
        </p:scale>
        <p:origin x="594" y="108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presProps" Target="presProps.xml" /><Relationship Id="rId42" Type="http://schemas.openxmlformats.org/officeDocument/2006/relationships/tableStyles" Target="tableStyles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7DF15-E714-4CF6-BEF1-7D53FFC8CFCA}" type="datetime1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7DF15-E714-4CF6-BEF1-7D53FFC8CFCA}" type="datetime1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hyperlink" Target="https://disk.roskazna.ru/index.php/s/e5PcNAf5wcw5bBT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hyperlink" Target="https://roskazna.gov.ru/upload/iblock/8d7/TFAP-6.1.rar" TargetMode="External"/><Relationship Id="rId4" Type="http://schemas.openxmlformats.org/officeDocument/2006/relationships/hyperlink" Target="https://www.roskazna.gov.ru/dokumenty/gis/dokumenty/1508011/?sphrase_id=4993220" TargetMode="Externa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hyperlink" Target="https://t.me/+fyr4tCYF8lMxODhi" TargetMode="External"/><Relationship Id="rId4" Type="http://schemas.openxmlformats.org/officeDocument/2006/relationships/image" Target="../media/image25.jpg"/><Relationship Id="rId5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2.xml"/><Relationship Id="rId7" Type="http://schemas.openxmlformats.org/officeDocument/2006/relationships/slide" Target="slide13.xml"/><Relationship Id="rId8" Type="http://schemas.openxmlformats.org/officeDocument/2006/relationships/slide" Target="slide14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slide" Target="slide26.xml"/><Relationship Id="rId13" Type="http://schemas.openxmlformats.org/officeDocument/2006/relationships/slide" Target="slide28.xml"/><Relationship Id="rId14" Type="http://schemas.openxmlformats.org/officeDocument/2006/relationships/slide" Target="slide29.xml"/><Relationship Id="rId15" Type="http://schemas.openxmlformats.org/officeDocument/2006/relationships/slide" Target="slide32.xml"/><Relationship Id="rId16" Type="http://schemas.openxmlformats.org/officeDocument/2006/relationships/slide" Target="slide34.xml"/><Relationship Id="rId17" Type="http://schemas.openxmlformats.org/officeDocument/2006/relationships/slide" Target="slide3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 bwMode="auto">
          <a:xfrm>
            <a:off x="17037" y="6437725"/>
            <a:ext cx="12163804" cy="0"/>
          </a:xfrm>
          <a:custGeom>
            <a:avLst/>
            <a:gdLst/>
            <a:ahLst/>
            <a:cxnLst/>
            <a:rect l="l" t="t" r="r" b="b"/>
            <a:pathLst>
              <a:path w="5752465" fill="norm" stroke="1" extrusionOk="0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  <p:sp>
        <p:nvSpPr>
          <p:cNvPr id="9" name="object 9"/>
          <p:cNvSpPr/>
          <p:nvPr/>
        </p:nvSpPr>
        <p:spPr bwMode="auto">
          <a:xfrm>
            <a:off x="9556595" y="437321"/>
            <a:ext cx="2623132" cy="5820409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07996" y="1485693"/>
            <a:ext cx="9049025" cy="406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250" b="1">
                <a:solidFill>
                  <a:srgbClr val="002060"/>
                </a:solidFill>
              </a:rPr>
              <a:t>База знаний ФАП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/>
          </a:p>
          <a:p>
            <a:pPr>
              <a:spcBef>
                <a:spcPts val="2400"/>
              </a:spcBef>
              <a:defRPr/>
            </a:pPr>
            <a:r>
              <a:rPr lang="ru-RU" b="1">
                <a:solidFill>
                  <a:srgbClr val="11437F"/>
                </a:solidFill>
                <a:latin typeface="Arial"/>
                <a:cs typeface="Arial"/>
              </a:rPr>
              <a:t>Данный проект разработан в помощь сотрудникам, у которых возникают вопросы с оформлением документов по Требованиям ФАП</a:t>
            </a:r>
            <a:endParaRPr/>
          </a:p>
          <a:p>
            <a:pPr>
              <a:defRPr/>
            </a:pP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  <a:p>
            <a:pPr>
              <a:defRPr/>
            </a:pP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b="1">
                <a:solidFill>
                  <a:srgbClr val="11437F"/>
                </a:solidFill>
                <a:latin typeface="Arial"/>
                <a:cs typeface="Arial"/>
              </a:rPr>
              <a:t>Версия </a:t>
            </a:r>
            <a:r>
              <a:rPr lang="ru-RU" b="1">
                <a:solidFill>
                  <a:srgbClr val="11437F"/>
                </a:solidFill>
                <a:latin typeface="Arial"/>
                <a:cs typeface="Arial"/>
              </a:rPr>
              <a:t>от </a:t>
            </a:r>
            <a:r>
              <a:rPr lang="ru-RU" b="1">
                <a:solidFill>
                  <a:srgbClr val="11437F"/>
                </a:solidFill>
                <a:latin typeface="Arial"/>
                <a:cs typeface="Arial"/>
              </a:rPr>
              <a:t>30.01.2024</a:t>
            </a:r>
            <a:endParaRPr lang="ru-RU" b="1">
              <a:solidFill>
                <a:srgbClr val="11437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85022" y="6404114"/>
            <a:ext cx="4833870" cy="35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700">
                <a:solidFill>
                  <a:schemeClr val="bg1">
                    <a:lumMod val="65000"/>
                  </a:schemeClr>
                </a:solidFill>
              </a:rPr>
              <a:t> г. Москва, 2023 год</a:t>
            </a:r>
            <a:endParaRPr/>
          </a:p>
        </p:txBody>
      </p:sp>
      <p:sp>
        <p:nvSpPr>
          <p:cNvPr id="16" name="object 2"/>
          <p:cNvSpPr/>
          <p:nvPr/>
        </p:nvSpPr>
        <p:spPr bwMode="auto">
          <a:xfrm>
            <a:off x="7" y="5667963"/>
            <a:ext cx="5612616" cy="330984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  <p:sp>
        <p:nvSpPr>
          <p:cNvPr id="20" name="object 2"/>
          <p:cNvSpPr/>
          <p:nvPr/>
        </p:nvSpPr>
        <p:spPr bwMode="auto">
          <a:xfrm flipV="1">
            <a:off x="-1" y="528702"/>
            <a:ext cx="10121977" cy="374629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3600" b="0" u="sng">
                <a:solidFill>
                  <a:srgbClr val="002060"/>
                </a:solidFill>
              </a:rPr>
              <a:t>Дополнения к Требованиям по </a:t>
            </a:r>
            <a:r>
              <a:rPr lang="ru-RU" sz="3600" b="0" u="sng">
                <a:solidFill>
                  <a:srgbClr val="002060"/>
                </a:solidFill>
              </a:rPr>
              <a:t>содержанию следующих </a:t>
            </a:r>
            <a:r>
              <a:rPr lang="ru-RU" sz="3600" b="0" u="sng">
                <a:solidFill>
                  <a:srgbClr val="002060"/>
                </a:solidFill>
              </a:rPr>
              <a:t>документов</a:t>
            </a:r>
            <a:br>
              <a:rPr lang="ru-RU" sz="3600" b="0" u="sng">
                <a:solidFill>
                  <a:srgbClr val="002060"/>
                </a:solidFill>
              </a:rPr>
            </a:br>
            <a:br>
              <a:rPr lang="ru-RU" sz="3600" b="0" u="sng">
                <a:solidFill>
                  <a:srgbClr val="002060"/>
                </a:solidFill>
              </a:rPr>
            </a:br>
            <a:r>
              <a:rPr lang="ru-RU" sz="3600" b="0" u="sng">
                <a:solidFill>
                  <a:srgbClr val="002060"/>
                </a:solidFill>
              </a:rPr>
              <a:t>по </a:t>
            </a:r>
            <a:r>
              <a:rPr lang="ru-RU" sz="3600" b="0" u="sng">
                <a:solidFill>
                  <a:srgbClr val="002060"/>
                </a:solidFill>
              </a:rPr>
              <a:t>защите информации (Приложение №3 к Требованиям ФАП 6.1):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932378"/>
            <a:ext cx="11016729" cy="43769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«Техническое </a:t>
            </a:r>
            <a:r>
              <a:rPr lang="ru-RU" b="1"/>
              <a:t>задание (Частное техническое задание)  на создание (развитие) системы (подсистемы) защиты </a:t>
            </a:r>
            <a:r>
              <a:rPr lang="ru-RU" b="1"/>
              <a:t>информации»: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в </a:t>
            </a:r>
            <a:r>
              <a:rPr lang="ru-RU"/>
              <a:t>случае необходимости использования в информационной системе собственных СКЗИ, не входящих в состав СОБИ ФК, документ «Техническое задание на создание (развитие) системы (подсистемы) защиты информации» или  «Частное техническое задание на создание (развитие) системы (подсистемы) защиты информации» должен содержать требование о необходимости проведения работ по оценке влияния аппаратных, программно-аппаратных и программных средств информационной системы, совместно с которыми предполагается штатное функционирование СКЗИ, на выполнение предъявленных к ним требований в соответствии с Положением о разработке, производстве, реализации и эксплуатации шифровальных (криптографических) средств защиты информации (Положение ПКЗ-2005), утвержденным приказом ФСБ России от 09.02.2005 № </a:t>
            </a:r>
            <a:r>
              <a:rPr lang="ru-RU"/>
              <a:t>66.</a:t>
            </a:r>
            <a:endParaRPr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(6)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3600" b="0" u="sng">
                <a:solidFill>
                  <a:srgbClr val="002060"/>
                </a:solidFill>
              </a:rPr>
              <a:t>Дополнения к Требованиям по </a:t>
            </a:r>
            <a:r>
              <a:rPr lang="ru-RU" sz="3600" b="0" u="sng">
                <a:solidFill>
                  <a:srgbClr val="002060"/>
                </a:solidFill>
              </a:rPr>
              <a:t>содержанию следующих </a:t>
            </a:r>
            <a:r>
              <a:rPr lang="ru-RU" sz="3600" b="0" u="sng">
                <a:solidFill>
                  <a:srgbClr val="002060"/>
                </a:solidFill>
              </a:rPr>
              <a:t>документов</a:t>
            </a:r>
            <a:br>
              <a:rPr lang="ru-RU" sz="3600" b="0" u="sng">
                <a:solidFill>
                  <a:srgbClr val="002060"/>
                </a:solidFill>
              </a:rPr>
            </a:br>
            <a:br>
              <a:rPr lang="ru-RU" sz="3600" b="0" u="sng">
                <a:solidFill>
                  <a:srgbClr val="002060"/>
                </a:solidFill>
              </a:rPr>
            </a:br>
            <a:r>
              <a:rPr lang="ru-RU" sz="3600" b="0" u="sng">
                <a:solidFill>
                  <a:srgbClr val="002060"/>
                </a:solidFill>
              </a:rPr>
              <a:t>по </a:t>
            </a:r>
            <a:r>
              <a:rPr lang="ru-RU" sz="3600" b="0" u="sng">
                <a:solidFill>
                  <a:srgbClr val="002060"/>
                </a:solidFill>
              </a:rPr>
              <a:t>защите информации (Приложение №3 к Требованиям ФАП 6.1):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932378"/>
            <a:ext cx="11016729" cy="43769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Документ </a:t>
            </a:r>
            <a:r>
              <a:rPr lang="ru-RU" b="1"/>
              <a:t>«Пояснительная </a:t>
            </a:r>
            <a:r>
              <a:rPr lang="ru-RU" b="1"/>
              <a:t>записка к техническому проекту системы (подсистемы) защиты информации» </a:t>
            </a:r>
            <a:r>
              <a:rPr lang="ru-RU"/>
              <a:t>дополнительно должен включать следующие пункты (</a:t>
            </a:r>
            <a:r>
              <a:rPr lang="ru-RU" i="1"/>
              <a:t>к уже имеющимся)</a:t>
            </a:r>
            <a:r>
              <a:rPr lang="ru-RU" b="1" i="1"/>
              <a:t>: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/>
              <a:t>порядок </a:t>
            </a:r>
            <a:r>
              <a:rPr lang="ru-RU" sz="1600"/>
              <a:t>реализации мер защиты информации, включая виды и типы средств защиты информации, обеспечивающие реализацию технических мер защиты </a:t>
            </a:r>
            <a:r>
              <a:rPr lang="ru-RU" sz="1600"/>
              <a:t>информации;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/>
              <a:t>­меры </a:t>
            </a:r>
            <a:r>
              <a:rPr lang="ru-RU" sz="1600"/>
              <a:t>защиты информации при информационном взаимодействии </a:t>
            </a:r>
            <a:r>
              <a:rPr lang="ru-RU" sz="1600"/>
              <a:t>с </a:t>
            </a:r>
            <a:r>
              <a:rPr lang="ru-RU" sz="1600"/>
              <a:t>иными информационными системами и информационно-телекоммуникационными сетями, в том числе с информационными системами уполномоченного лица, а также при применении вычислительных ресурсов (мощностей), предоставляемых уполномоченным лицом для обработки </a:t>
            </a:r>
            <a:r>
              <a:rPr lang="ru-RU" sz="1600"/>
              <a:t>информации.</a:t>
            </a:r>
            <a:endParaRPr lang="ru-RU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В </a:t>
            </a:r>
            <a:r>
              <a:rPr lang="ru-RU" b="1"/>
              <a:t>Организационно-распорядительные </a:t>
            </a:r>
            <a:r>
              <a:rPr lang="ru-RU" b="1"/>
              <a:t>документы по защите </a:t>
            </a:r>
            <a:r>
              <a:rPr lang="ru-RU" b="1"/>
              <a:t>информации </a:t>
            </a:r>
            <a:r>
              <a:rPr lang="ru-RU"/>
              <a:t>дополнительно должны быть включены </a:t>
            </a:r>
            <a:r>
              <a:rPr lang="ru-RU"/>
              <a:t>следующие пункты (</a:t>
            </a:r>
            <a:r>
              <a:rPr lang="ru-RU" i="1"/>
              <a:t>к уже имеющимся)</a:t>
            </a:r>
            <a:r>
              <a:rPr lang="ru-RU" b="1" i="1"/>
              <a:t>: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/>
              <a:t>­проведения </a:t>
            </a:r>
            <a:r>
              <a:rPr lang="ru-RU" sz="1600"/>
              <a:t>анализа угроз безопасности информации информационной системы;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/>
              <a:t>­­информирования </a:t>
            </a:r>
            <a:r>
              <a:rPr lang="ru-RU" sz="1600"/>
              <a:t>и обучения сотрудников, обеспечивающих эксплуатацию программного обеспечения, технических средств, средств защиты информации информационной системы.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 lang="ru-RU" sz="1600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(7)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650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3600" b="0" u="sng">
                <a:solidFill>
                  <a:srgbClr val="002060"/>
                </a:solidFill>
              </a:rPr>
              <a:t>Требования к оформлению исходных кодов :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932378"/>
            <a:ext cx="11016729" cy="43769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Добавлен раздел «Общие требования»: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/>
              <a:t>Исходные коды, передаются в виде архива/архивов («</a:t>
            </a:r>
            <a:r>
              <a:rPr lang="ru-RU" sz="1600"/>
              <a:t>rar</a:t>
            </a:r>
            <a:r>
              <a:rPr lang="ru-RU" sz="1600"/>
              <a:t>» или «</a:t>
            </a:r>
            <a:r>
              <a:rPr lang="ru-RU" sz="1600"/>
              <a:t>zip</a:t>
            </a:r>
            <a:r>
              <a:rPr lang="ru-RU" sz="1600"/>
              <a:t>» или «7z</a:t>
            </a:r>
            <a:r>
              <a:rPr lang="ru-RU" sz="1600"/>
              <a:t>»), </a:t>
            </a:r>
            <a:r>
              <a:rPr lang="ru-RU" sz="1600"/>
              <a:t>который содержит  копию </a:t>
            </a:r>
            <a:r>
              <a:rPr lang="ru-RU" sz="1600"/>
              <a:t>репозитория</a:t>
            </a:r>
            <a:r>
              <a:rPr lang="ru-RU" sz="1600"/>
              <a:t> (каталога) со всей структурой и файлами, где выполнялось написание непосредственно программного кода разработчиком ППО. 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/>
              <a:t>Наименование архива/архивов с исходным кодом должно содержать: </a:t>
            </a:r>
            <a:endParaRPr lang="ru-RU" sz="1600"/>
          </a:p>
          <a:p>
            <a:pPr marL="1200150" lvl="2" indent="-285750" algn="just">
              <a:buFont typeface="Wingdings"/>
              <a:buChar char="§"/>
              <a:defRPr/>
            </a:pPr>
            <a:r>
              <a:rPr lang="ru-RU" sz="1600"/>
              <a:t>н</a:t>
            </a:r>
            <a:r>
              <a:rPr lang="ru-RU" sz="1600"/>
              <a:t>аименование </a:t>
            </a:r>
            <a:r>
              <a:rPr lang="ru-RU" sz="1600"/>
              <a:t>информационной системы, </a:t>
            </a:r>
            <a:endParaRPr lang="ru-RU" sz="1600"/>
          </a:p>
          <a:p>
            <a:pPr marL="1200150" lvl="2" indent="-285750" algn="just">
              <a:buFont typeface="Wingdings"/>
              <a:buChar char="§"/>
              <a:defRPr/>
            </a:pPr>
            <a:r>
              <a:rPr lang="ru-RU" sz="1600"/>
              <a:t>подсистемы</a:t>
            </a:r>
            <a:r>
              <a:rPr lang="ru-RU" sz="1600"/>
              <a:t>, </a:t>
            </a:r>
            <a:endParaRPr lang="ru-RU" sz="1600"/>
          </a:p>
          <a:p>
            <a:pPr marL="1200150" lvl="2" indent="-285750" algn="just">
              <a:buFont typeface="Wingdings"/>
              <a:buChar char="§"/>
              <a:defRPr/>
            </a:pPr>
            <a:r>
              <a:rPr lang="ru-RU" sz="1600"/>
              <a:t>номер </a:t>
            </a:r>
            <a:r>
              <a:rPr lang="ru-RU" sz="1600"/>
              <a:t>версии.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600" b="1">
                <a:solidFill>
                  <a:srgbClr val="FF0000"/>
                </a:solidFill>
              </a:rPr>
              <a:t>Передача исходного кода в формате одного или нескольких текстовых файлов (формата PDF или </a:t>
            </a:r>
            <a:r>
              <a:rPr lang="ru-RU" sz="1600" b="1">
                <a:solidFill>
                  <a:srgbClr val="FF0000"/>
                </a:solidFill>
              </a:rPr>
              <a:t>иного, </a:t>
            </a:r>
            <a:r>
              <a:rPr lang="ru-RU" sz="1600" b="1">
                <a:solidFill>
                  <a:srgbClr val="FF0000"/>
                </a:solidFill>
              </a:rPr>
              <a:t>в том числе графического изображения) не допускается.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 lang="ru-RU" sz="1600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(8)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268760"/>
            <a:ext cx="11016729" cy="504056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/>
              <a:t>Должна быть обеспечена </a:t>
            </a:r>
            <a:r>
              <a:rPr lang="ru-RU" sz="1400"/>
              <a:t>полнота, непротиворечивость и </a:t>
            </a:r>
            <a:r>
              <a:rPr lang="ru-RU" sz="1400" b="1"/>
              <a:t>согласованность</a:t>
            </a:r>
            <a:r>
              <a:rPr lang="ru-RU" sz="1400"/>
              <a:t> документов как внутри </a:t>
            </a:r>
            <a:r>
              <a:rPr lang="ru-RU" sz="1400" b="1"/>
              <a:t>комплекта (пакета) документации </a:t>
            </a:r>
            <a:r>
              <a:rPr lang="ru-RU" sz="1400"/>
              <a:t>на ИС, так и между взаимодействующими ИС.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/>
              <a:t>Каждый документ должен включать полную информацию необходимую для данного типа документов в соответствии с Руководящими документами.</a:t>
            </a:r>
            <a:r>
              <a:rPr lang="ru-RU" sz="1400">
                <a:solidFill>
                  <a:srgbClr val="FF0000"/>
                </a:solidFill>
              </a:rPr>
              <a:t> </a:t>
            </a:r>
            <a:r>
              <a:rPr lang="ru-RU" sz="1400" u="sng"/>
              <a:t>Не допускается </a:t>
            </a:r>
            <a:r>
              <a:rPr lang="ru-RU" sz="1400" u="sng">
                <a:solidFill>
                  <a:srgbClr val="FF0000"/>
                </a:solidFill>
              </a:rPr>
              <a:t>весь текст документа заменять ссылкой </a:t>
            </a:r>
            <a:r>
              <a:rPr lang="ru-RU" sz="1400" u="sng"/>
              <a:t>на другой документ</a:t>
            </a:r>
            <a:r>
              <a:rPr lang="ru-RU" sz="1400"/>
              <a:t>. 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 b="1"/>
              <a:t>Один документ в электронном виде должен содержаться в одном электронном файле</a:t>
            </a:r>
            <a:r>
              <a:rPr lang="ru-RU" sz="1400"/>
              <a:t>. Если документ имеет приложения, то все приложения и файл с основным документом необходимо поместить в файл-архив. Имя файла-архива должно соответствовать имени основного документа. Формат имени файла и примеры указаны в Приложении 2.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 b="1"/>
              <a:t>При использовании шаблонов </a:t>
            </a:r>
            <a:r>
              <a:rPr lang="ru-RU" sz="1400"/>
              <a:t>документов согласно </a:t>
            </a:r>
            <a:r>
              <a:rPr lang="ru-RU" sz="1400"/>
              <a:t>перечню, указанном </a:t>
            </a:r>
            <a:r>
              <a:rPr lang="ru-RU" sz="1400"/>
              <a:t>в Приложении </a:t>
            </a:r>
            <a:r>
              <a:rPr lang="ru-RU" sz="1400"/>
              <a:t>1, </a:t>
            </a:r>
            <a:r>
              <a:rPr lang="ru-RU" sz="1400" b="1"/>
              <a:t>не допускается удалять </a:t>
            </a:r>
            <a:r>
              <a:rPr lang="ru-RU" sz="1400"/>
              <a:t>нумерованные </a:t>
            </a:r>
            <a:r>
              <a:rPr lang="ru-RU" sz="1400" b="1"/>
              <a:t>разделы, подразделы документа в случае их </a:t>
            </a:r>
            <a:r>
              <a:rPr lang="ru-RU" sz="1400" b="1"/>
              <a:t>не заполнения</a:t>
            </a:r>
            <a:r>
              <a:rPr lang="ru-RU" sz="1400"/>
              <a:t>. </a:t>
            </a:r>
            <a:r>
              <a:rPr lang="ru-RU" sz="1400"/>
              <a:t>Структуру документа необходимо сохранять в неизменном виде. В нумерованных разделах, подразделах </a:t>
            </a:r>
            <a:r>
              <a:rPr lang="ru-RU" sz="1400"/>
              <a:t>документа, </a:t>
            </a:r>
            <a:r>
              <a:rPr lang="ru-RU" sz="1400"/>
              <a:t>в случае их </a:t>
            </a:r>
            <a:r>
              <a:rPr lang="ru-RU" sz="1400"/>
              <a:t>не заполнения </a:t>
            </a:r>
            <a:r>
              <a:rPr lang="ru-RU" sz="1400"/>
              <a:t>или отсутствия необходимости </a:t>
            </a:r>
            <a:r>
              <a:rPr lang="ru-RU" sz="1400"/>
              <a:t>заполнения, </a:t>
            </a:r>
            <a:r>
              <a:rPr lang="ru-RU" sz="1400" b="1"/>
              <a:t>следует указывать</a:t>
            </a:r>
            <a:r>
              <a:rPr lang="ru-RU" sz="1400"/>
              <a:t>, </a:t>
            </a:r>
            <a:r>
              <a:rPr lang="ru-RU" sz="1400" u="sng"/>
              <a:t>что данный </a:t>
            </a:r>
            <a:r>
              <a:rPr lang="ru-RU" sz="1400" u="sng"/>
              <a:t>раздел (подраздел) </a:t>
            </a:r>
            <a:r>
              <a:rPr lang="ru-RU" sz="1400" u="sng"/>
              <a:t>не заполняется или заполнение раздела не требуется с возможным указанием причины</a:t>
            </a:r>
            <a:r>
              <a:rPr lang="ru-RU" sz="1400"/>
              <a:t>.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/>
              <a:t>При разработке, актуализации документа </a:t>
            </a:r>
            <a:r>
              <a:rPr lang="ru-RU" sz="1400" b="1"/>
              <a:t>не допускается </a:t>
            </a:r>
            <a:r>
              <a:rPr lang="ru-RU" sz="1400" u="sng"/>
              <a:t>указывать ссылку на другой документ, </a:t>
            </a:r>
            <a:r>
              <a:rPr lang="ru-RU" sz="1400" u="sng">
                <a:solidFill>
                  <a:srgbClr val="FF0000"/>
                </a:solidFill>
              </a:rPr>
              <a:t>полностью заменяющий содержание </a:t>
            </a:r>
            <a:r>
              <a:rPr lang="ru-RU" sz="1400" u="sng">
                <a:solidFill>
                  <a:srgbClr val="FF0000"/>
                </a:solidFill>
              </a:rPr>
              <a:t>раздела (подраздела)</a:t>
            </a:r>
            <a:r>
              <a:rPr lang="ru-RU" sz="1400" u="sng"/>
              <a:t> </a:t>
            </a:r>
            <a:r>
              <a:rPr lang="ru-RU" sz="1400" u="sng"/>
              <a:t>документа</a:t>
            </a:r>
            <a:r>
              <a:rPr lang="ru-RU" sz="1400"/>
              <a:t>.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 b="1"/>
              <a:t>Документация </a:t>
            </a:r>
            <a:r>
              <a:rPr lang="ru-RU" sz="1400"/>
              <a:t>(проектная, рабочая, эксплуатационная), передаваемая в электронном виде, </a:t>
            </a:r>
            <a:r>
              <a:rPr lang="ru-RU" sz="1400" b="1"/>
              <a:t>не может </a:t>
            </a:r>
            <a:r>
              <a:rPr lang="ru-RU" sz="1400" b="1"/>
              <a:t>предоставляться </a:t>
            </a:r>
            <a:r>
              <a:rPr lang="ru-RU" sz="1400"/>
              <a:t>в ФАП </a:t>
            </a:r>
            <a:r>
              <a:rPr lang="ru-RU" sz="1400" b="1"/>
              <a:t>в форме графической копии</a:t>
            </a:r>
            <a:r>
              <a:rPr lang="ru-RU" sz="1400"/>
              <a:t>, полученной в результате сканирования, фотографирования документов. </a:t>
            </a:r>
            <a:endParaRPr lang="ru-RU" sz="140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/>
              <a:t>Добавлены </a:t>
            </a:r>
            <a:r>
              <a:rPr lang="ru-RU" sz="1400" b="1"/>
              <a:t>новые буквенно-цифровые индексы</a:t>
            </a:r>
            <a:r>
              <a:rPr lang="ru-RU" sz="1400"/>
              <a:t> для тех документов, которые ранее не кодировались. Теперь необходимо кодировать и размещать код документа и другие реквизиты в </a:t>
            </a:r>
            <a:r>
              <a:rPr lang="en-US" sz="1400"/>
              <a:t>QR-</a:t>
            </a:r>
            <a:r>
              <a:rPr lang="ru-RU" sz="1400"/>
              <a:t>код.</a:t>
            </a:r>
            <a:endParaRPr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334271" y="334546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Нюансы оформления </a:t>
            </a:r>
            <a:r>
              <a:rPr lang="ru-RU" sz="1850">
                <a:solidFill>
                  <a:srgbClr val="002060"/>
                </a:solidFill>
              </a:rPr>
              <a:t>по Требованиям </a:t>
            </a:r>
            <a:r>
              <a:rPr lang="ru-RU" sz="1850">
                <a:solidFill>
                  <a:srgbClr val="002060"/>
                </a:solidFill>
              </a:rPr>
              <a:t>ФАП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151784" y="242011"/>
            <a:ext cx="7518400" cy="5745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 (1)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907022" y="906131"/>
            <a:ext cx="10446776" cy="9386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Реквизиты Заказчика и Исполнителя 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623888" y="1844824"/>
            <a:ext cx="5260986" cy="417646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Контракт заключен между двумя сторонами </a:t>
            </a:r>
            <a:r>
              <a:rPr lang="ru-RU" sz="1400" b="1">
                <a:latin typeface="Arial"/>
                <a:ea typeface="Arial"/>
                <a:cs typeface="Arial"/>
              </a:rPr>
              <a:t>Заказчиком</a:t>
            </a:r>
            <a:r>
              <a:rPr lang="ru-RU" sz="1400">
                <a:latin typeface="Arial"/>
                <a:ea typeface="Arial"/>
                <a:cs typeface="Arial"/>
              </a:rPr>
              <a:t> и </a:t>
            </a:r>
            <a:r>
              <a:rPr lang="ru-RU" sz="1400" b="1">
                <a:latin typeface="Arial"/>
                <a:ea typeface="Arial"/>
                <a:cs typeface="Arial"/>
              </a:rPr>
              <a:t>Исполнителем (Подрядчиком)</a:t>
            </a:r>
            <a:r>
              <a:rPr lang="ru-RU" sz="1400">
                <a:latin typeface="Arial"/>
                <a:ea typeface="Arial"/>
                <a:cs typeface="Arial"/>
              </a:rPr>
              <a:t> поэтому: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На «</a:t>
            </a:r>
            <a:r>
              <a:rPr lang="ru-RU" sz="1400" b="1">
                <a:latin typeface="Arial"/>
                <a:ea typeface="Arial"/>
                <a:cs typeface="Arial"/>
              </a:rPr>
              <a:t>Листе утверждения</a:t>
            </a:r>
            <a:r>
              <a:rPr lang="ru-RU" sz="1400">
                <a:latin typeface="Arial"/>
                <a:ea typeface="Arial"/>
                <a:cs typeface="Arial"/>
              </a:rPr>
              <a:t>» в грифах </a:t>
            </a:r>
            <a:r>
              <a:rPr lang="ru-RU" sz="1400">
                <a:latin typeface="Arial"/>
                <a:ea typeface="Arial"/>
                <a:cs typeface="Arial"/>
              </a:rPr>
              <a:t>согласования или утверждения </a:t>
            </a:r>
            <a:r>
              <a:rPr lang="ru-RU" sz="1400">
                <a:latin typeface="Arial"/>
                <a:ea typeface="Arial"/>
                <a:cs typeface="Arial"/>
              </a:rPr>
              <a:t>указывают </a:t>
            </a:r>
            <a:r>
              <a:rPr lang="ru-RU" sz="1400" b="1" u="sng">
                <a:latin typeface="Arial"/>
                <a:ea typeface="Arial"/>
                <a:cs typeface="Arial"/>
              </a:rPr>
              <a:t>только</a:t>
            </a:r>
            <a:r>
              <a:rPr lang="ru-RU" sz="1400" u="sng">
                <a:latin typeface="Arial"/>
                <a:ea typeface="Arial"/>
                <a:cs typeface="Arial"/>
              </a:rPr>
              <a:t> </a:t>
            </a:r>
            <a:r>
              <a:rPr lang="ru-RU" sz="1400" b="1" u="sng">
                <a:latin typeface="Arial"/>
                <a:ea typeface="Arial"/>
                <a:cs typeface="Arial"/>
              </a:rPr>
              <a:t>стороны по Контракту</a:t>
            </a:r>
            <a:r>
              <a:rPr lang="ru-RU" sz="1400" u="sng">
                <a:latin typeface="Arial"/>
                <a:ea typeface="Arial"/>
                <a:cs typeface="Arial"/>
              </a:rPr>
              <a:t> </a:t>
            </a:r>
            <a:r>
              <a:rPr lang="ru-RU" sz="1400" u="sng">
                <a:latin typeface="Arial"/>
                <a:ea typeface="Arial"/>
                <a:cs typeface="Arial"/>
              </a:rPr>
              <a:t>и/или </a:t>
            </a:r>
            <a:r>
              <a:rPr lang="ru-RU" sz="1400" u="sng">
                <a:latin typeface="Arial"/>
                <a:ea typeface="Arial"/>
                <a:cs typeface="Arial"/>
              </a:rPr>
              <a:t>Получатель </a:t>
            </a:r>
            <a:r>
              <a:rPr lang="ru-RU" sz="1400" u="sng">
                <a:latin typeface="Arial"/>
                <a:ea typeface="Arial"/>
                <a:cs typeface="Arial"/>
              </a:rPr>
              <a:t>услуг.</a:t>
            </a:r>
            <a:endParaRPr lang="ru-RU" sz="1400">
              <a:latin typeface="Arial"/>
              <a:ea typeface="Arial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В коде </a:t>
            </a:r>
            <a:r>
              <a:rPr lang="ru-RU" sz="1400">
                <a:latin typeface="Arial"/>
                <a:ea typeface="Arial"/>
                <a:cs typeface="Arial"/>
              </a:rPr>
              <a:t>документов в часто </a:t>
            </a:r>
            <a:r>
              <a:rPr lang="ru-RU" sz="1400" b="1">
                <a:latin typeface="Arial"/>
                <a:ea typeface="Arial"/>
                <a:cs typeface="Arial"/>
              </a:rPr>
              <a:t>ОКПО</a:t>
            </a:r>
            <a:r>
              <a:rPr lang="ru-RU" sz="1400">
                <a:latin typeface="Arial"/>
                <a:ea typeface="Arial"/>
                <a:cs typeface="Arial"/>
              </a:rPr>
              <a:t> </a:t>
            </a:r>
            <a:r>
              <a:rPr lang="ru-RU" sz="1400">
                <a:latin typeface="Arial"/>
                <a:ea typeface="Arial"/>
                <a:cs typeface="Arial"/>
              </a:rPr>
              <a:t>указывается только </a:t>
            </a:r>
            <a:r>
              <a:rPr lang="ru-RU" sz="1400" b="1">
                <a:latin typeface="Arial"/>
                <a:ea typeface="Arial"/>
                <a:cs typeface="Arial"/>
              </a:rPr>
              <a:t>Исполнителя</a:t>
            </a:r>
            <a:r>
              <a:rPr lang="ru-RU" sz="1400">
                <a:latin typeface="Arial"/>
                <a:ea typeface="Arial"/>
                <a:cs typeface="Arial"/>
              </a:rPr>
              <a:t> </a:t>
            </a:r>
            <a:r>
              <a:rPr lang="ru-RU" sz="1400">
                <a:latin typeface="Arial"/>
                <a:ea typeface="Arial"/>
                <a:cs typeface="Arial"/>
              </a:rPr>
              <a:t>(не субподрядчика).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По всему документу необходимо указывать реквизиты </a:t>
            </a:r>
            <a:r>
              <a:rPr lang="ru-RU" sz="1400" b="1">
                <a:latin typeface="Arial"/>
                <a:ea typeface="Arial"/>
                <a:cs typeface="Arial"/>
              </a:rPr>
              <a:t>текущего</a:t>
            </a:r>
            <a:r>
              <a:rPr lang="ru-RU" sz="1400">
                <a:latin typeface="Arial"/>
                <a:ea typeface="Arial"/>
                <a:cs typeface="Arial"/>
              </a:rPr>
              <a:t> Контракта.</a:t>
            </a:r>
            <a:endParaRPr/>
          </a:p>
          <a:p>
            <a:pPr marL="283878" indent="-283878">
              <a:buFont typeface="Wingdings"/>
              <a:buChar char="Ø"/>
              <a:defRPr/>
            </a:pPr>
            <a:endParaRPr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6080" y="1844824"/>
            <a:ext cx="3486492" cy="484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39816" y="242011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2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04801" y="799221"/>
            <a:ext cx="11551839" cy="11896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Правила оформления дат и ссылок</a:t>
            </a:r>
            <a:endParaRPr b="0"/>
          </a:p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на реквизиты документов</a:t>
            </a:r>
            <a:endParaRPr b="0"/>
          </a:p>
        </p:txBody>
      </p:sp>
      <p:sp>
        <p:nvSpPr>
          <p:cNvPr id="14" name="Объект 2"/>
          <p:cNvSpPr txBox="1"/>
          <p:nvPr/>
        </p:nvSpPr>
        <p:spPr bwMode="auto">
          <a:xfrm>
            <a:off x="634402" y="2113100"/>
            <a:ext cx="10515600" cy="4351338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/>
              <a:buNone/>
              <a:defRPr/>
            </a:pPr>
            <a:r>
              <a:rPr lang="ru-RU" sz="2800" b="1" u="sng">
                <a:solidFill>
                  <a:schemeClr val="accent5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Формат дат:</a:t>
            </a:r>
            <a:endParaRPr lang="ru-RU" sz="2800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defTabSz="914400">
              <a:defRPr/>
            </a:pP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1 января 2018 г. или 01.01.2018</a:t>
            </a:r>
            <a:endParaRPr sz="2400">
              <a:latin typeface="Arial"/>
              <a:cs typeface="Arial"/>
            </a:endParaRPr>
          </a:p>
          <a:p>
            <a:pPr defTabSz="914400">
              <a:defRPr/>
            </a:pP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 второе полугодие 2018 г., 2018 год</a:t>
            </a:r>
            <a:endParaRPr sz="2400">
              <a:latin typeface="Arial"/>
              <a:cs typeface="Arial"/>
            </a:endParaRPr>
          </a:p>
          <a:p>
            <a:pPr defTabSz="914400">
              <a:defRPr/>
            </a:pP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defTabSz="914400">
              <a:buFont typeface="Arial"/>
              <a:buNone/>
              <a:defRPr/>
            </a:pP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Документ состоящий из 2 и более страниц обязательно должен быть пронумерован по центру верхнего поля, начиная со 2 страницы.</a:t>
            </a:r>
            <a:endParaRPr lang="ru-RU" sz="2800">
              <a:latin typeface="Arial"/>
              <a:cs typeface="Arial"/>
            </a:endParaRPr>
          </a:p>
          <a:p>
            <a:pPr defTabSz="914400">
              <a:defRPr/>
            </a:pPr>
            <a:endParaRPr lang="ru-RU" sz="280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defTabSz="914400">
              <a:buFont typeface="Arial"/>
              <a:buNone/>
              <a:defRPr/>
            </a:pPr>
            <a:r>
              <a:rPr lang="ru-RU" sz="2800" b="1" u="sng">
                <a:solidFill>
                  <a:schemeClr val="accent5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Ссылка на реквизиты документа: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</a:t>
            </a:r>
            <a:endParaRPr lang="ru-RU" sz="2800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defTabSz="914400">
              <a:defRPr/>
            </a:pP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в формате «от </a:t>
            </a:r>
            <a:r>
              <a:rPr lang="ru-RU" sz="2400" i="1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даты</a:t>
            </a: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 № </a:t>
            </a:r>
            <a:r>
              <a:rPr lang="ru-RU" sz="2400" i="1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00</a:t>
            </a: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»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defTabSz="914400">
              <a:buFont typeface="Arial"/>
              <a:buNone/>
              <a:defRPr/>
            </a:pPr>
            <a:r>
              <a:rPr lang="ru-RU" sz="240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Пример: Государственный контракт от 14.12.2020 № ФКУ0443/12/2020/ЭЦИ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367808" y="219636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3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0" y="1052736"/>
            <a:ext cx="12192000" cy="7819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Устаревшие ссылочные реквизиты</a:t>
            </a:r>
            <a:endParaRPr b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3888" y="1988840"/>
            <a:ext cx="7187753" cy="3907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295800" y="200976"/>
            <a:ext cx="7518400" cy="5745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4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0" y="899738"/>
            <a:ext cx="12192000" cy="8276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Структура документов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479376" y="1988840"/>
            <a:ext cx="6381750" cy="4554304"/>
            <a:chOff x="695399" y="1928554"/>
            <a:chExt cx="6381750" cy="455430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rcRect l="0" t="0" r="0" b="77700"/>
            <a:stretch/>
          </p:blipFill>
          <p:spPr bwMode="auto">
            <a:xfrm>
              <a:off x="695400" y="1928554"/>
              <a:ext cx="6381749" cy="106839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rcRect l="0" t="28311" r="0" b="0"/>
            <a:stretch/>
          </p:blipFill>
          <p:spPr bwMode="auto">
            <a:xfrm>
              <a:off x="695399" y="3048214"/>
              <a:ext cx="6381749" cy="3434644"/>
            </a:xfrm>
            <a:prstGeom prst="rect">
              <a:avLst/>
            </a:prstGeom>
          </p:spPr>
        </p:pic>
      </p:grpSp>
      <p:sp>
        <p:nvSpPr>
          <p:cNvPr id="1320105264" name="TextBox 1320105263"/>
          <p:cNvSpPr txBox="1"/>
          <p:nvPr/>
        </p:nvSpPr>
        <p:spPr bwMode="auto">
          <a:xfrm>
            <a:off x="2567608" y="3356992"/>
            <a:ext cx="5592096" cy="23863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последующие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разделы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необходимо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отображать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Содержании</a:t>
            </a:r>
            <a:r>
              <a:rPr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5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838198" y="652601"/>
            <a:ext cx="10515600" cy="1325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Оформление аннотации к документу</a:t>
            </a:r>
            <a:endParaRPr/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542903" y="1871223"/>
            <a:ext cx="5181598" cy="4941168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3999"/>
              </a:lnSpc>
              <a:buFont typeface="Arial"/>
              <a:buNone/>
              <a:defRPr/>
            </a:pPr>
            <a:r>
              <a:rPr lang="ru-RU" sz="1600"/>
              <a:t>«В аннотации к документу должны быть </a:t>
            </a:r>
            <a:r>
              <a:rPr lang="ru-RU" sz="1600"/>
              <a:t>указаны:</a:t>
            </a:r>
            <a:endParaRPr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 b="1"/>
              <a:t>реквизиты </a:t>
            </a:r>
            <a:r>
              <a:rPr lang="ru-RU" sz="1600" b="1"/>
              <a:t>государственного </a:t>
            </a:r>
            <a:r>
              <a:rPr lang="ru-RU" sz="1600" b="1"/>
              <a:t>контракта</a:t>
            </a:r>
            <a:r>
              <a:rPr lang="ru-RU" sz="1600"/>
              <a:t>;</a:t>
            </a:r>
            <a:endParaRPr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 b="1"/>
              <a:t>период/этап/очередь </a:t>
            </a:r>
            <a:r>
              <a:rPr lang="ru-RU" sz="1600" b="1"/>
              <a:t>или иной тип календарных работ</a:t>
            </a:r>
            <a:r>
              <a:rPr lang="ru-RU" sz="1600"/>
              <a:t>*, в рамках которого документ создавался/актуализировался; </a:t>
            </a:r>
            <a:endParaRPr lang="ru-RU" sz="160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 b="1"/>
              <a:t>перечень </a:t>
            </a:r>
            <a:r>
              <a:rPr lang="ru-RU" sz="1600" b="1"/>
              <a:t>подсистем (компонентов, модулей) информационной системы</a:t>
            </a:r>
            <a:r>
              <a:rPr lang="ru-RU" sz="1600"/>
              <a:t>, для которых документ был </a:t>
            </a:r>
            <a:r>
              <a:rPr lang="ru-RU" sz="1600"/>
              <a:t>разработан;</a:t>
            </a:r>
            <a:endParaRPr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 b="1"/>
              <a:t>область </a:t>
            </a:r>
            <a:r>
              <a:rPr lang="ru-RU" sz="1600" b="1"/>
              <a:t>применения </a:t>
            </a:r>
            <a:r>
              <a:rPr lang="ru-RU" sz="1600" b="1"/>
              <a:t>документа.</a:t>
            </a:r>
            <a:endParaRPr/>
          </a:p>
          <a:p>
            <a:pPr>
              <a:defRPr/>
            </a:pPr>
            <a:endParaRPr lang="ru-RU" sz="8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ru-RU" sz="1200"/>
              <a:t>*Тип календарных работ указан </a:t>
            </a:r>
            <a:r>
              <a:rPr lang="ru-RU" sz="1200">
                <a:latin typeface="Arial"/>
                <a:ea typeface="Arial"/>
                <a:cs typeface="Arial"/>
              </a:rPr>
              <a:t>в Таблице с Перечнем Работ.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Наименование работ допустимо указывать в виде ссылки на пункт государственного </a:t>
            </a:r>
            <a:r>
              <a:rPr lang="ru-RU" sz="1200">
                <a:latin typeface="Arial"/>
                <a:ea typeface="Arial"/>
                <a:cs typeface="Arial"/>
              </a:rPr>
              <a:t>контракта.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Пример: «</a:t>
            </a:r>
            <a:r>
              <a:rPr lang="ru-RU" sz="1200" i="1">
                <a:latin typeface="Arial"/>
                <a:ea typeface="Arial"/>
                <a:cs typeface="Arial"/>
              </a:rPr>
              <a:t>Документ актуализирован в рамках Государственного контракта от 01.01.2022 №ФКУ0001/01/2022/РИС, в рамках 1 периода работ, согласно п.1.1. Таблицы 2 Перечень работ и сроки их завершения п.3 Технического задания</a:t>
            </a:r>
            <a:r>
              <a:rPr lang="ru-RU" sz="1200">
                <a:latin typeface="Arial"/>
                <a:ea typeface="Arial"/>
                <a:cs typeface="Arial"/>
              </a:rPr>
              <a:t>»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Или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200">
                <a:latin typeface="Arial"/>
                <a:ea typeface="Arial"/>
                <a:cs typeface="Arial"/>
              </a:rPr>
              <a:t>«</a:t>
            </a:r>
            <a:r>
              <a:rPr lang="ru-RU" sz="1200" i="1">
                <a:latin typeface="Arial"/>
                <a:ea typeface="Arial"/>
                <a:cs typeface="Arial"/>
              </a:rPr>
              <a:t>Документ актуализирован в рамках Государственного контракта от 01.01.2022 №ФКУ0001/01/2022/РИС, в рамках выполнения работ по развитию ПУР в части ведения лицевых счетов с типами счетов «01», «03», «05», «06», «07», «08», «09», «10», «14» (1 период)</a:t>
            </a:r>
            <a:r>
              <a:rPr lang="ru-RU" sz="1200">
                <a:latin typeface="Arial"/>
                <a:ea typeface="Arial"/>
                <a:cs typeface="Arial"/>
              </a:rPr>
              <a:t>»</a:t>
            </a:r>
            <a:endParaRPr/>
          </a:p>
        </p:txBody>
      </p:sp>
      <p:pic>
        <p:nvPicPr>
          <p:cNvPr id="1955920190" name="Рисунок 195592018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51984" y="1893692"/>
            <a:ext cx="5629297" cy="3524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6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 bwMode="auto">
          <a:xfrm>
            <a:off x="838198" y="737336"/>
            <a:ext cx="10515600" cy="1325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Правила изменения </a:t>
            </a: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порядкового номера вида и номера </a:t>
            </a: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версии документа</a:t>
            </a:r>
            <a:endParaRPr/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871991" y="1916832"/>
            <a:ext cx="10674761" cy="4171771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ru-RU" sz="2000">
                <a:solidFill>
                  <a:srgbClr val="000000"/>
                </a:solidFill>
                <a:ea typeface="Times New Roman"/>
              </a:rPr>
              <a:t>Номер </a:t>
            </a:r>
            <a:r>
              <a:rPr lang="ru-RU" sz="2000" b="1">
                <a:solidFill>
                  <a:srgbClr val="000000"/>
                </a:solidFill>
                <a:ea typeface="Times New Roman"/>
              </a:rPr>
              <a:t>порядкового номера вида </a:t>
            </a:r>
            <a:r>
              <a:rPr lang="ru-RU" sz="2000">
                <a:solidFill>
                  <a:srgbClr val="000000"/>
                </a:solidFill>
                <a:ea typeface="Times New Roman"/>
              </a:rPr>
              <a:t>документа должен: </a:t>
            </a:r>
            <a:endParaRPr lang="ru-RU" sz="1800"/>
          </a:p>
          <a:p>
            <a:pPr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ea typeface="Times New Roman"/>
              </a:rPr>
              <a:t>присваивается при его создании и </a:t>
            </a:r>
            <a:r>
              <a:rPr lang="ru-RU" sz="1500" u="sng">
                <a:solidFill>
                  <a:srgbClr val="000000"/>
                </a:solidFill>
                <a:ea typeface="Times New Roman"/>
              </a:rPr>
              <a:t>не совпадает с другим ранее созданным </a:t>
            </a:r>
            <a:r>
              <a:rPr lang="ru-RU" sz="1500">
                <a:solidFill>
                  <a:srgbClr val="000000"/>
                </a:solidFill>
                <a:ea typeface="Times New Roman"/>
              </a:rPr>
              <a:t>документом и его порядковым номером вида)</a:t>
            </a:r>
            <a:r>
              <a:rPr lang="ru-RU" sz="1500" b="1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500" b="1" baseline="30000">
                <a:ea typeface="Times New Roman"/>
              </a:rPr>
              <a:t>(1)</a:t>
            </a:r>
            <a:r>
              <a:rPr lang="ru-RU" sz="1500" b="1">
                <a:ea typeface="Times New Roman"/>
              </a:rPr>
              <a:t>;</a:t>
            </a:r>
            <a:endParaRPr lang="ru-RU" sz="1500" b="1">
              <a:solidFill>
                <a:srgbClr val="000000"/>
              </a:solidFill>
              <a:ea typeface="Times New Roman"/>
            </a:endParaRPr>
          </a:p>
          <a:p>
            <a:pPr>
              <a:buFont typeface="Wingdings"/>
              <a:buChar char="Ø"/>
              <a:defRPr/>
            </a:pPr>
            <a:r>
              <a:rPr lang="ru-RU" sz="1500" u="sng">
                <a:solidFill>
                  <a:srgbClr val="000000"/>
                </a:solidFill>
              </a:rPr>
              <a:t>не изменяется при доработке </a:t>
            </a:r>
            <a:r>
              <a:rPr lang="ru-RU" sz="1500">
                <a:solidFill>
                  <a:srgbClr val="000000"/>
                </a:solidFill>
              </a:rPr>
              <a:t>или актуализации документа.</a:t>
            </a:r>
            <a:endParaRPr lang="ru-RU" sz="1500"/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endParaRPr lang="ru-RU" sz="160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indent="0">
              <a:spcAft>
                <a:spcPts val="600"/>
              </a:spcAft>
              <a:buFont typeface="Arial"/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Номер </a:t>
            </a:r>
            <a:r>
              <a:rPr lang="ru-RU" sz="18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версии документа должен</a:t>
            </a:r>
            <a:r>
              <a:rPr lang="ru-RU" sz="18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 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увеличиваться в связи с изменениями документа;</a:t>
            </a:r>
            <a:endParaRPr sz="1500"/>
          </a:p>
          <a:p>
            <a:pPr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правая часть номера версии документа (после точки) изменяется в сторону увеличения при внесении изменений в документ; </a:t>
            </a:r>
            <a:endParaRPr sz="1500"/>
          </a:p>
          <a:p>
            <a:pPr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левая часть номера версии документа (до точки) изменяется в сторону увеличения в случае изменения старшего (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major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) значения версии ИС или младшего (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minor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) значения версии ИС </a:t>
            </a:r>
            <a:r>
              <a:rPr lang="ru-RU" sz="1500" b="1" baseline="30000">
                <a:latin typeface="Arial"/>
                <a:ea typeface="Times New Roman"/>
                <a:cs typeface="Arial"/>
              </a:rPr>
              <a:t>(2)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;</a:t>
            </a:r>
            <a:endParaRPr sz="1500"/>
          </a:p>
          <a:p>
            <a:pPr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 изменений значения левой части версии документа в сторону увеличения, правое значение версии документа принимает значение ноль;</a:t>
            </a:r>
            <a:endParaRPr sz="1500"/>
          </a:p>
          <a:p>
            <a:pPr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совпадать с последним значением графы «Номер версии документа» раздела «Лист регистрации изменений» документа.</a:t>
            </a:r>
            <a:b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</a:br>
            <a:endParaRPr lang="ru-RU" sz="80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195764" indent="-195764">
              <a:buFont typeface="Arial"/>
              <a:buAutoNum type="arabicParenBoth"/>
              <a:defRPr/>
            </a:pPr>
            <a:r>
              <a:rPr lang="ru-RU" sz="11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Исключение: для Актов и Протоколов, Планового отчета и подобных документов </a:t>
            </a:r>
            <a:r>
              <a:rPr lang="ru-RU" sz="1100" i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порядковый номер вида </a:t>
            </a:r>
            <a:r>
              <a:rPr lang="ru-RU" sz="11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совпадает с периодом по Контракту</a:t>
            </a:r>
            <a:endParaRPr/>
          </a:p>
          <a:p>
            <a:pPr marL="195764" indent="-195764">
              <a:buFont typeface="Arial"/>
              <a:buAutoNum type="arabicParenBoth"/>
              <a:defRPr/>
            </a:pPr>
            <a:r>
              <a:rPr lang="ru-RU" sz="11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11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Версия </a:t>
            </a:r>
            <a:r>
              <a:rPr lang="ru-RU" sz="11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ИС, состоящая из трех чисел, разделенных точкой (1.2.3) 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— старшая версия (</a:t>
            </a:r>
            <a:r>
              <a:rPr lang="ru-RU" sz="1100" i="1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major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), второе — младшая (</a:t>
            </a:r>
            <a:r>
              <a:rPr lang="ru-RU" sz="1100" i="1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minor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), 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третья 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— мелкие изменения (</a:t>
            </a:r>
            <a:r>
              <a:rPr lang="ru-RU" sz="1100" i="1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maintenance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,</a:t>
            </a:r>
            <a:r>
              <a:rPr lang="ru-RU" sz="1100" i="1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1100" i="1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micro</a:t>
            </a:r>
            <a:r>
              <a:rPr lang="ru-RU" sz="1100">
                <a:solidFill>
                  <a:srgbClr val="202122"/>
                </a:solidFill>
                <a:latin typeface="Arial"/>
                <a:ea typeface="Times New Roman"/>
                <a:cs typeface="Arial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к письмам</a:t>
            </a:r>
            <a:endParaRPr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911424" y="112474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4800">
                <a:solidFill>
                  <a:schemeClr val="accent5">
                    <a:lumMod val="50000"/>
                  </a:schemeClr>
                </a:solidFill>
              </a:rPr>
              <a:t>!!!!! ВНИМАНИЕ !!!!!</a:t>
            </a:r>
            <a:endParaRPr lang="ru-RU" sz="4800">
              <a:solidFill>
                <a:schemeClr val="accent5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6" name="Текст 2"/>
          <p:cNvSpPr txBox="1"/>
          <p:nvPr/>
        </p:nvSpPr>
        <p:spPr bwMode="auto">
          <a:xfrm>
            <a:off x="911424" y="2450307"/>
            <a:ext cx="10972800" cy="364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Уважаемые коллеги, с </a:t>
            </a:r>
            <a:r>
              <a:rPr lang="ru-RU" sz="2400" b="1" u="sng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21.01.2022</a:t>
            </a:r>
            <a:r>
              <a:rPr lang="ru-RU" sz="2400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, если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имя файла</a:t>
            </a:r>
            <a:r>
              <a:rPr lang="ru-RU" sz="2400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 не соответствует Требованием ФАП - это является причиной </a:t>
            </a:r>
            <a:r>
              <a:rPr lang="ru-RU" sz="2400" b="1" u="sng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официального отказа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400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в согласовании документации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.</a:t>
            </a:r>
            <a:endParaRPr/>
          </a:p>
          <a:p>
            <a:pPr marL="0" indent="0">
              <a:buFont typeface="Arial"/>
              <a:buNone/>
              <a:defRPr/>
            </a:pPr>
            <a:endParaRPr lang="ru-RU" sz="2400"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ea typeface="Times New Roman"/>
                <a:cs typeface="Times New Roman"/>
              </a:rPr>
              <a:t>Будьте внимательны, не путайте</a:t>
            </a:r>
            <a:r>
              <a:rPr lang="ru-RU" sz="2400" u="sng">
                <a:ea typeface="Times New Roman"/>
                <a:cs typeface="Times New Roman"/>
              </a:rPr>
              <a:t> цифру </a:t>
            </a:r>
            <a:r>
              <a:rPr lang="ru-RU" sz="2400" b="1" u="sng">
                <a:ea typeface="Times New Roman"/>
                <a:cs typeface="Times New Roman"/>
              </a:rPr>
              <a:t>три</a:t>
            </a:r>
            <a:r>
              <a:rPr lang="ru-RU" sz="2400">
                <a:ea typeface="Times New Roman"/>
                <a:cs typeface="Times New Roman"/>
              </a:rPr>
              <a:t> и </a:t>
            </a:r>
            <a:r>
              <a:rPr lang="ru-RU" sz="2400" u="sng">
                <a:ea typeface="Times New Roman"/>
                <a:cs typeface="Times New Roman"/>
              </a:rPr>
              <a:t>букву «</a:t>
            </a:r>
            <a:r>
              <a:rPr lang="ru-RU" sz="2400" b="1" u="sng">
                <a:ea typeface="Times New Roman"/>
                <a:cs typeface="Times New Roman"/>
              </a:rPr>
              <a:t>З</a:t>
            </a:r>
            <a:r>
              <a:rPr lang="ru-RU" sz="2400" u="sng">
                <a:ea typeface="Times New Roman"/>
                <a:cs typeface="Times New Roman"/>
              </a:rPr>
              <a:t>»</a:t>
            </a:r>
            <a:r>
              <a:rPr lang="ru-RU" sz="2400">
                <a:ea typeface="Times New Roman"/>
                <a:cs typeface="Times New Roman"/>
              </a:rPr>
              <a:t> (частая ошибка в «</a:t>
            </a:r>
            <a:r>
              <a:rPr lang="ru-RU" sz="2400" b="1">
                <a:ea typeface="Times New Roman"/>
                <a:cs typeface="Times New Roman"/>
              </a:rPr>
              <a:t>АЗ</a:t>
            </a:r>
            <a:r>
              <a:rPr lang="ru-RU" sz="2400">
                <a:ea typeface="Times New Roman"/>
                <a:cs typeface="Times New Roman"/>
              </a:rPr>
              <a:t>», «</a:t>
            </a:r>
            <a:r>
              <a:rPr lang="ru-RU" sz="2400" b="1">
                <a:ea typeface="Times New Roman"/>
                <a:cs typeface="Times New Roman"/>
              </a:rPr>
              <a:t>ТЗ</a:t>
            </a:r>
            <a:r>
              <a:rPr lang="ru-RU" sz="2400">
                <a:ea typeface="Times New Roman"/>
                <a:cs typeface="Times New Roman"/>
              </a:rPr>
              <a:t>», «</a:t>
            </a:r>
            <a:r>
              <a:rPr lang="ru-RU" sz="2400" b="1">
                <a:ea typeface="Times New Roman"/>
                <a:cs typeface="Times New Roman"/>
              </a:rPr>
              <a:t>БЗ», «ИЗ»</a:t>
            </a:r>
            <a:r>
              <a:rPr lang="ru-RU" sz="2400">
                <a:ea typeface="Times New Roman"/>
                <a:cs typeface="Times New Roman"/>
              </a:rPr>
              <a:t> - указывается </a:t>
            </a:r>
            <a:r>
              <a:rPr lang="ru-RU" sz="2400">
                <a:solidFill>
                  <a:srgbClr val="FF0000"/>
                </a:solidFill>
                <a:ea typeface="Times New Roman"/>
                <a:cs typeface="Times New Roman"/>
              </a:rPr>
              <a:t>буква</a:t>
            </a:r>
            <a:r>
              <a:rPr lang="ru-RU" sz="2400">
                <a:ea typeface="Times New Roman"/>
                <a:cs typeface="Times New Roman"/>
              </a:rPr>
              <a:t>, «</a:t>
            </a:r>
            <a:r>
              <a:rPr lang="ru-RU" sz="2400" b="1">
                <a:ea typeface="Times New Roman"/>
                <a:cs typeface="Times New Roman"/>
              </a:rPr>
              <a:t>ПС3», </a:t>
            </a:r>
            <a:r>
              <a:rPr lang="ru-RU" sz="2400">
                <a:ea typeface="Times New Roman"/>
                <a:cs typeface="Times New Roman"/>
              </a:rPr>
              <a:t>«</a:t>
            </a:r>
            <a:r>
              <a:rPr lang="ru-RU" sz="2400" b="1">
                <a:ea typeface="Times New Roman"/>
                <a:cs typeface="Times New Roman"/>
              </a:rPr>
              <a:t>ПР3</a:t>
            </a:r>
            <a:r>
              <a:rPr lang="ru-RU" sz="2400" b="1">
                <a:ea typeface="Times New Roman"/>
                <a:cs typeface="Times New Roman"/>
              </a:rPr>
              <a:t>»,</a:t>
            </a:r>
            <a:r>
              <a:rPr lang="ru-RU" sz="2400">
                <a:ea typeface="Times New Roman"/>
                <a:cs typeface="Times New Roman"/>
              </a:rPr>
              <a:t> </a:t>
            </a:r>
            <a:r>
              <a:rPr lang="ru-RU" sz="2400">
                <a:ea typeface="Times New Roman"/>
                <a:cs typeface="Times New Roman"/>
              </a:rPr>
              <a:t>и </a:t>
            </a:r>
            <a:r>
              <a:rPr lang="ru-RU" sz="2400">
                <a:ea typeface="Times New Roman"/>
                <a:cs typeface="Times New Roman"/>
              </a:rPr>
              <a:t>«</a:t>
            </a:r>
            <a:r>
              <a:rPr lang="ru-RU" sz="2400" b="1">
                <a:ea typeface="Times New Roman"/>
                <a:cs typeface="Times New Roman"/>
              </a:rPr>
              <a:t>ПМ3</a:t>
            </a:r>
            <a:r>
              <a:rPr lang="ru-RU" sz="2400">
                <a:ea typeface="Times New Roman"/>
                <a:cs typeface="Times New Roman"/>
              </a:rPr>
              <a:t>» - указывается </a:t>
            </a:r>
            <a:r>
              <a:rPr lang="ru-RU" sz="2400">
                <a:solidFill>
                  <a:srgbClr val="FF0000"/>
                </a:solidFill>
                <a:ea typeface="Times New Roman"/>
                <a:cs typeface="Times New Roman"/>
              </a:rPr>
              <a:t>цифра</a:t>
            </a:r>
            <a:r>
              <a:rPr lang="ru-RU" sz="2400">
                <a:ea typeface="Times New Roman"/>
                <a:cs typeface="Times New Roman"/>
              </a:rPr>
              <a:t>).</a:t>
            </a:r>
            <a:endParaRPr/>
          </a:p>
          <a:p>
            <a:pPr>
              <a:defRPr/>
            </a:pPr>
            <a:r>
              <a:rPr lang="ru-RU" sz="2400">
                <a:ea typeface="Times New Roman"/>
                <a:cs typeface="Times New Roman"/>
              </a:rPr>
              <a:t>В именах файла допускается использовать </a:t>
            </a:r>
            <a:r>
              <a:rPr lang="ru-RU" sz="2400" b="1">
                <a:ea typeface="Times New Roman"/>
                <a:cs typeface="Times New Roman"/>
              </a:rPr>
              <a:t>только</a:t>
            </a:r>
            <a:r>
              <a:rPr lang="ru-RU" sz="2400">
                <a:ea typeface="Times New Roman"/>
                <a:cs typeface="Times New Roman"/>
              </a:rPr>
              <a:t> </a:t>
            </a:r>
            <a:r>
              <a:rPr lang="ru-RU" sz="2400" b="1">
                <a:ea typeface="Times New Roman"/>
                <a:cs typeface="Times New Roman"/>
              </a:rPr>
              <a:t>русские буквы</a:t>
            </a:r>
            <a:r>
              <a:rPr lang="ru-RU" sz="2400">
                <a:ea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ru-RU" sz="2400" b="1">
                <a:ea typeface="Times New Roman"/>
                <a:cs typeface="Times New Roman"/>
              </a:rPr>
              <a:t>Один</a:t>
            </a:r>
            <a:r>
              <a:rPr lang="ru-RU" sz="2400">
                <a:ea typeface="Times New Roman"/>
                <a:cs typeface="Times New Roman"/>
              </a:rPr>
              <a:t> документ </a:t>
            </a:r>
            <a:r>
              <a:rPr lang="ru-RU" sz="2400" b="1">
                <a:ea typeface="Times New Roman"/>
                <a:cs typeface="Times New Roman"/>
              </a:rPr>
              <a:t>=</a:t>
            </a:r>
            <a:r>
              <a:rPr lang="ru-RU" sz="2400">
                <a:ea typeface="Times New Roman"/>
                <a:cs typeface="Times New Roman"/>
              </a:rPr>
              <a:t> </a:t>
            </a:r>
            <a:r>
              <a:rPr lang="ru-RU" sz="2400" b="1">
                <a:ea typeface="Times New Roman"/>
                <a:cs typeface="Times New Roman"/>
              </a:rPr>
              <a:t>один</a:t>
            </a:r>
            <a:r>
              <a:rPr lang="ru-RU" sz="2400">
                <a:ea typeface="Times New Roman"/>
                <a:cs typeface="Times New Roman"/>
              </a:rPr>
              <a:t> файл!!!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7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 bwMode="auto">
          <a:xfrm>
            <a:off x="838198" y="958701"/>
            <a:ext cx="10515600" cy="1325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Оформление перечня ссылочных документов* (размещается после перечня рисунков)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6888089" y="2587680"/>
            <a:ext cx="4752528" cy="256951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3879" marR="0" indent="-283879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sz="1600"/>
              <a:t>Если</a:t>
            </a:r>
            <a:r>
              <a:rPr sz="1600"/>
              <a:t> </a:t>
            </a:r>
            <a:r>
              <a:rPr sz="1600"/>
              <a:t>данный</a:t>
            </a:r>
            <a:r>
              <a:rPr sz="1600"/>
              <a:t> </a:t>
            </a:r>
            <a:r>
              <a:rPr sz="1600"/>
              <a:t>раздел</a:t>
            </a:r>
            <a:r>
              <a:rPr sz="1600"/>
              <a:t> </a:t>
            </a:r>
            <a:r>
              <a:rPr sz="1600"/>
              <a:t>присутствует</a:t>
            </a:r>
            <a:r>
              <a:rPr sz="1600"/>
              <a:t> в </a:t>
            </a:r>
            <a:r>
              <a:rPr sz="1600"/>
              <a:t>документе</a:t>
            </a:r>
            <a:r>
              <a:rPr sz="1600"/>
              <a:t>, </a:t>
            </a:r>
            <a:r>
              <a:rPr sz="1600"/>
              <a:t>то</a:t>
            </a:r>
            <a:r>
              <a:rPr sz="1600"/>
              <a:t> </a:t>
            </a:r>
            <a:r>
              <a:rPr sz="1600"/>
              <a:t>все</a:t>
            </a:r>
            <a:r>
              <a:rPr sz="1600"/>
              <a:t> </a:t>
            </a:r>
            <a:r>
              <a:rPr sz="1600"/>
              <a:t>указанные</a:t>
            </a:r>
            <a:r>
              <a:rPr sz="1600"/>
              <a:t> в </a:t>
            </a:r>
            <a:r>
              <a:rPr sz="1600"/>
              <a:t>нем</a:t>
            </a:r>
            <a:r>
              <a:rPr sz="1600"/>
              <a:t> </a:t>
            </a:r>
            <a:r>
              <a:rPr sz="1600"/>
              <a:t>документы</a:t>
            </a:r>
            <a:r>
              <a:rPr sz="1600"/>
              <a:t> </a:t>
            </a:r>
            <a:r>
              <a:rPr sz="1600"/>
              <a:t>можно</a:t>
            </a:r>
            <a:r>
              <a:rPr sz="1600"/>
              <a:t> </a:t>
            </a:r>
            <a:r>
              <a:rPr sz="1600"/>
              <a:t>использовать</a:t>
            </a:r>
            <a:r>
              <a:rPr sz="1600"/>
              <a:t> </a:t>
            </a:r>
            <a:br>
              <a:rPr lang="ru-RU" sz="1600"/>
            </a:br>
            <a:r>
              <a:rPr sz="1600"/>
              <a:t>в </a:t>
            </a:r>
            <a:r>
              <a:rPr sz="1600"/>
              <a:t>тексте</a:t>
            </a:r>
            <a:r>
              <a:rPr sz="1600"/>
              <a:t> </a:t>
            </a:r>
            <a:r>
              <a:rPr sz="1600"/>
              <a:t>без</a:t>
            </a:r>
            <a:r>
              <a:rPr sz="1600"/>
              <a:t> </a:t>
            </a:r>
            <a:r>
              <a:rPr sz="1600"/>
              <a:t>указания</a:t>
            </a:r>
            <a:r>
              <a:rPr sz="1600"/>
              <a:t> </a:t>
            </a:r>
            <a:r>
              <a:rPr sz="1600"/>
              <a:t>реквизитов</a:t>
            </a:r>
            <a:r>
              <a:rPr sz="1600"/>
              <a:t>.</a:t>
            </a:r>
            <a:endParaRPr lang="ru-RU" sz="1600"/>
          </a:p>
          <a:p>
            <a:pPr marL="283879" marR="0" indent="-283879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endParaRPr lang="ru-RU" sz="1600"/>
          </a:p>
          <a:p>
            <a:pPr marL="283879" marR="0" indent="-283879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600"/>
              <a:t>Рекомендуется в раздел «Перечень ссылочных документов» добавлять сноску с формулировкой (см. рисунок)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3888" y="2132797"/>
            <a:ext cx="6087325" cy="3658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по 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8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84623" y="1552898"/>
            <a:ext cx="7311577" cy="4756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400" b="1"/>
              <a:t>QR-</a:t>
            </a:r>
            <a:r>
              <a:rPr lang="ru-RU" sz="1400" b="1"/>
              <a:t>код </a:t>
            </a:r>
            <a:r>
              <a:rPr lang="ru-RU" sz="1400" u="sng"/>
              <a:t>обязателен</a:t>
            </a:r>
            <a:r>
              <a:rPr lang="ru-RU" sz="1400"/>
              <a:t> для документов, которые должны иметь </a:t>
            </a:r>
            <a:r>
              <a:rPr lang="ru-RU" sz="1400" b="1"/>
              <a:t>код документа </a:t>
            </a:r>
            <a:r>
              <a:rPr lang="ru-RU" sz="1400" u="sng"/>
              <a:t>(включая Акты и Протоколы) </a:t>
            </a:r>
            <a:r>
              <a:rPr lang="ru-RU" sz="1400"/>
              <a:t>оформленный </a:t>
            </a:r>
            <a:r>
              <a:rPr lang="ru-RU" sz="1400"/>
              <a:t>в соответствии с Требованиями </a:t>
            </a:r>
            <a:r>
              <a:rPr lang="ru-RU" sz="1400"/>
              <a:t>ФАП (</a:t>
            </a:r>
            <a:r>
              <a:rPr lang="ru-RU" sz="1400"/>
              <a:t>см.табл</a:t>
            </a:r>
            <a:r>
              <a:rPr lang="ru-RU" sz="1400"/>
              <a:t>.№ 3, приложение 2)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u="sng">
                <a:solidFill>
                  <a:schemeClr val="tx1"/>
                </a:solidFill>
              </a:rPr>
              <a:t>Наличие </a:t>
            </a:r>
            <a:r>
              <a:rPr lang="ru-RU" sz="1400" b="1" u="sng">
                <a:solidFill>
                  <a:schemeClr val="tx1"/>
                </a:solidFill>
              </a:rPr>
              <a:t>страницы</a:t>
            </a:r>
            <a:r>
              <a:rPr lang="ru-RU" sz="1400" u="sng"/>
              <a:t> с QR-кодо</a:t>
            </a:r>
            <a:r>
              <a:rPr lang="ru-RU" sz="1400"/>
              <a:t>м (в том числе, в электронных документах) </a:t>
            </a:r>
            <a:r>
              <a:rPr lang="ru-RU" sz="1400" u="sng">
                <a:solidFill>
                  <a:schemeClr val="tx1"/>
                </a:solidFill>
              </a:rPr>
              <a:t>не входит в подсчет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ru-RU" sz="1400" b="1">
                <a:solidFill>
                  <a:schemeClr val="tx1"/>
                </a:solidFill>
              </a:rPr>
              <a:t>количества листов</a:t>
            </a:r>
            <a:r>
              <a:rPr lang="ru-RU" sz="1400"/>
              <a:t> как основного документа, так и приложений.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/>
              <a:t>QR-</a:t>
            </a:r>
            <a:r>
              <a:rPr lang="ru-RU" sz="1400"/>
              <a:t>код может быть распечатан или наклеен.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/>
              <a:t>QR-</a:t>
            </a:r>
            <a:r>
              <a:rPr lang="ru-RU" sz="1400"/>
              <a:t>код необходимо располагать по центру </a:t>
            </a:r>
            <a:r>
              <a:rPr lang="ru-RU" sz="1400" b="1"/>
              <a:t>оборотной стороны </a:t>
            </a:r>
            <a:r>
              <a:rPr lang="ru-RU" sz="1400" u="sng"/>
              <a:t>последней</a:t>
            </a:r>
            <a:r>
              <a:rPr lang="ru-RU" sz="1400"/>
              <a:t> страницы </a:t>
            </a:r>
            <a:r>
              <a:rPr lang="ru-RU" sz="1400" u="sng"/>
              <a:t>основного документа</a:t>
            </a:r>
            <a:r>
              <a:rPr lang="ru-RU" sz="1400"/>
              <a:t>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/>
              <a:t>QR-</a:t>
            </a:r>
            <a:r>
              <a:rPr lang="ru-RU" sz="1400"/>
              <a:t>код должен содержать информацию: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 b="1"/>
              <a:t>код</a:t>
            </a:r>
            <a:r>
              <a:rPr lang="ru-RU" sz="1400"/>
              <a:t> документа;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 b="1"/>
              <a:t>год</a:t>
            </a:r>
            <a:r>
              <a:rPr lang="ru-RU" sz="1400"/>
              <a:t> указанный в низу Листа утверждения;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/>
              <a:t>количество листов </a:t>
            </a:r>
            <a:r>
              <a:rPr lang="ru-RU" sz="1400" u="sng"/>
              <a:t>основного документа</a:t>
            </a:r>
            <a:r>
              <a:rPr lang="ru-RU" sz="1400"/>
              <a:t> указанного на «Титульном листе» (приложения не учитываются);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 b="1"/>
              <a:t>дата</a:t>
            </a:r>
            <a:r>
              <a:rPr lang="ru-RU" sz="1400"/>
              <a:t> </a:t>
            </a:r>
            <a:r>
              <a:rPr lang="ru-RU" sz="1400"/>
              <a:t>заключения ГК;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/>
              <a:t>полный </a:t>
            </a:r>
            <a:r>
              <a:rPr lang="ru-RU" sz="1400" b="1"/>
              <a:t>номер ГК</a:t>
            </a:r>
            <a:r>
              <a:rPr lang="ru-RU" sz="1400"/>
              <a:t>;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/>
              <a:t>пометка </a:t>
            </a:r>
            <a:r>
              <a:rPr lang="ru-RU" sz="1400" b="1"/>
              <a:t>ДСП</a:t>
            </a:r>
            <a:r>
              <a:rPr lang="ru-RU" sz="1400"/>
              <a:t>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</a:t>
            </a:r>
            <a:r>
              <a:rPr lang="en-US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QR-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кода: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 более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58,081 мм 58,081 мм (п.8.5 Требований ФАП). Рекомендуем использовать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размер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между 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4*4 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и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5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*5 </a:t>
            </a:r>
            <a:r>
              <a:rPr lang="ru-RU" sz="1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en-US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>
                <a:latin typeface="Arial"/>
                <a:ea typeface="Arial"/>
                <a:cs typeface="Arial"/>
              </a:rPr>
              <a:t>QR-</a:t>
            </a:r>
            <a:r>
              <a:rPr lang="ru-RU" sz="1400">
                <a:latin typeface="Arial"/>
                <a:ea typeface="Arial"/>
                <a:cs typeface="Arial"/>
              </a:rPr>
              <a:t>код и информация об ограничительной отметке (в документах ДСП) располагается на </a:t>
            </a:r>
            <a:r>
              <a:rPr lang="ru-RU" sz="1400" b="1">
                <a:latin typeface="Arial"/>
                <a:ea typeface="Arial"/>
                <a:cs typeface="Arial"/>
              </a:rPr>
              <a:t>одной странице </a:t>
            </a:r>
            <a:r>
              <a:rPr lang="ru-RU" sz="1400" u="sng">
                <a:latin typeface="Arial"/>
                <a:ea typeface="Arial"/>
                <a:cs typeface="Arial"/>
              </a:rPr>
              <a:t>оборотной стороны последнего листа</a:t>
            </a:r>
            <a:r>
              <a:rPr lang="ru-RU" sz="1400">
                <a:latin typeface="Arial"/>
                <a:ea typeface="Arial"/>
                <a:cs typeface="Arial"/>
              </a:rPr>
              <a:t> </a:t>
            </a:r>
            <a:r>
              <a:rPr lang="ru-RU" sz="1400" u="sng">
                <a:latin typeface="Arial"/>
                <a:ea typeface="Arial"/>
                <a:cs typeface="Arial"/>
              </a:rPr>
              <a:t>основного документа </a:t>
            </a:r>
            <a:r>
              <a:rPr lang="ru-RU" sz="1400">
                <a:latin typeface="Arial"/>
                <a:ea typeface="Arial"/>
                <a:cs typeface="Arial"/>
              </a:rPr>
              <a:t>(</a:t>
            </a:r>
            <a:r>
              <a:rPr lang="ru-RU" sz="1400">
                <a:latin typeface="Arial"/>
                <a:ea typeface="Arial"/>
                <a:cs typeface="Arial"/>
              </a:rPr>
              <a:t>см.рисунок</a:t>
            </a:r>
            <a:r>
              <a:rPr lang="ru-RU" sz="1400">
                <a:latin typeface="Arial"/>
                <a:ea typeface="Arial"/>
                <a:cs typeface="Arial"/>
              </a:rPr>
              <a:t>). </a:t>
            </a:r>
            <a:endParaRPr lang="ru-RU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ru-RU" sz="1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90258" y="1552897"/>
            <a:ext cx="3600400" cy="4841581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 bwMode="auto">
          <a:xfrm>
            <a:off x="838198" y="958701"/>
            <a:ext cx="10515600" cy="452023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Оформление </a:t>
            </a:r>
            <a:r>
              <a:rPr lang="en-US" sz="3300" b="0">
                <a:solidFill>
                  <a:schemeClr val="accent5">
                    <a:lumMod val="50000"/>
                  </a:schemeClr>
                </a:solidFill>
              </a:rPr>
              <a:t>QR-</a:t>
            </a: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кодов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Общие рекомендации </a:t>
            </a:r>
            <a:r>
              <a:rPr lang="ru-RU" sz="1850">
                <a:solidFill>
                  <a:srgbClr val="002060"/>
                </a:solidFill>
              </a:rPr>
              <a:t>по </a:t>
            </a:r>
            <a:r>
              <a:rPr lang="ru-RU" sz="1850">
                <a:solidFill>
                  <a:srgbClr val="002060"/>
                </a:solidFill>
              </a:rPr>
              <a:t>оформлению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</a:t>
            </a:r>
            <a:r>
              <a:rPr lang="en-US" sz="1850">
                <a:solidFill>
                  <a:srgbClr val="002060"/>
                </a:solidFill>
              </a:rPr>
              <a:t>(</a:t>
            </a:r>
            <a:r>
              <a:rPr lang="ru-RU" sz="1850">
                <a:solidFill>
                  <a:srgbClr val="002060"/>
                </a:solidFill>
              </a:rPr>
              <a:t>9</a:t>
            </a:r>
            <a:r>
              <a:rPr lang="en-US" sz="1850">
                <a:solidFill>
                  <a:srgbClr val="002060"/>
                </a:solidFill>
              </a:rPr>
              <a:t>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543870" y="1052736"/>
            <a:ext cx="11096745" cy="3384375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Рекомендации по оформлению </a:t>
            </a:r>
            <a:r>
              <a:rPr lang="ru-RU" sz="3300">
                <a:solidFill>
                  <a:schemeClr val="accent5">
                    <a:lumMod val="50000"/>
                  </a:schemeClr>
                </a:solidFill>
              </a:rPr>
              <a:t>колонтитула </a:t>
            </a:r>
            <a:br>
              <a:rPr lang="ru-RU" sz="33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для Актов и Протоколов </a:t>
            </a:r>
            <a:br>
              <a:rPr lang="ru-RU" sz="3300" b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(если подписи на нескольких страницах)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13925" t="0" r="8501" b="64763"/>
          <a:stretch/>
        </p:blipFill>
        <p:spPr bwMode="auto">
          <a:xfrm>
            <a:off x="623391" y="2685982"/>
            <a:ext cx="5256585" cy="1937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14752" t="64229" r="8539" b="-3007"/>
          <a:stretch/>
        </p:blipFill>
        <p:spPr bwMode="auto">
          <a:xfrm>
            <a:off x="5879976" y="2780928"/>
            <a:ext cx="5616624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по оформлению конкретных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(1)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0" y="980728"/>
            <a:ext cx="12192000" cy="72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Рекомендации по оформлению Аналитической записки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60096" y="1611110"/>
            <a:ext cx="4335138" cy="4962592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507115" y="2971533"/>
            <a:ext cx="6038340" cy="6325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lang="ru-RU" sz="1600" b="0">
                <a:solidFill>
                  <a:schemeClr val="tx1"/>
                </a:solidFill>
              </a:rPr>
              <a:t>В </a:t>
            </a:r>
            <a:r>
              <a:rPr lang="ru-RU" sz="1600">
                <a:solidFill>
                  <a:schemeClr val="tx1"/>
                </a:solidFill>
              </a:rPr>
              <a:t>Таблицу </a:t>
            </a:r>
            <a:r>
              <a:rPr lang="ru-RU" sz="1600">
                <a:solidFill>
                  <a:schemeClr val="tx1"/>
                </a:solidFill>
              </a:rPr>
              <a:t>1 «Актуализированных документов»</a:t>
            </a: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 b="0">
                <a:solidFill>
                  <a:schemeClr val="tx1"/>
                </a:solidFill>
              </a:rPr>
              <a:t>добавляются документы </a:t>
            </a:r>
            <a:r>
              <a:rPr lang="ru-RU" sz="1600" b="0">
                <a:solidFill>
                  <a:schemeClr val="tx1"/>
                </a:solidFill>
              </a:rPr>
              <a:t>созданные и/или измененные в текущем Контракте накопительным итогом до окончания Контракта.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1781021456" name="TextBox 1781021455"/>
          <p:cNvSpPr txBox="1"/>
          <p:nvPr/>
        </p:nvSpPr>
        <p:spPr bwMode="auto">
          <a:xfrm>
            <a:off x="476319" y="1919958"/>
            <a:ext cx="6099931" cy="98878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just"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Рекомендуем создавать или актуализировать 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одну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Аналитическую записку в рамках 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текущего Контракта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(накопительным итогом).</a:t>
            </a:r>
            <a:endParaRPr sz="16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920536" y="290873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*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407368" y="5404151"/>
            <a:ext cx="6467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/>
              <a:t>* В таблицах в графе «</a:t>
            </a:r>
            <a:r>
              <a:rPr lang="ru-RU" sz="1400" b="1"/>
              <a:t>Дата утверждения </a:t>
            </a:r>
            <a:r>
              <a:rPr lang="ru-RU" sz="1400"/>
              <a:t>(или реквизиты письма) у</a:t>
            </a:r>
            <a:r>
              <a:rPr lang="ru-RU" sz="1400">
                <a:latin typeface="Arial"/>
                <a:ea typeface="+mj-ea"/>
                <a:cs typeface="Arial"/>
              </a:rPr>
              <a:t>казывается </a:t>
            </a:r>
            <a:r>
              <a:rPr lang="ru-RU" sz="1400" b="1">
                <a:latin typeface="Arial"/>
                <a:ea typeface="+mj-ea"/>
                <a:cs typeface="Arial"/>
              </a:rPr>
              <a:t>один </a:t>
            </a:r>
            <a:r>
              <a:rPr lang="ru-RU" sz="1400">
                <a:latin typeface="Arial"/>
                <a:ea typeface="+mj-ea"/>
                <a:cs typeface="Arial"/>
              </a:rPr>
              <a:t>из следующих вариантов: </a:t>
            </a:r>
            <a:endParaRPr sz="1400"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 b="1">
                <a:latin typeface="Arial"/>
                <a:ea typeface="+mj-ea"/>
                <a:cs typeface="Arial"/>
              </a:rPr>
              <a:t>Реквизиты</a:t>
            </a:r>
            <a:r>
              <a:rPr lang="ru-RU" sz="1400">
                <a:latin typeface="Arial"/>
                <a:ea typeface="+mj-ea"/>
                <a:cs typeface="Arial"/>
              </a:rPr>
              <a:t> письма (номер и дата), </a:t>
            </a:r>
            <a:r>
              <a:rPr lang="ru-RU" sz="1400">
                <a:latin typeface="Arial"/>
                <a:ea typeface="+mj-ea"/>
                <a:cs typeface="Arial"/>
              </a:rPr>
              <a:t>которым Вы направили документы для </a:t>
            </a:r>
            <a:r>
              <a:rPr lang="ru-RU" sz="1400">
                <a:latin typeface="Arial"/>
                <a:ea typeface="+mj-ea"/>
                <a:cs typeface="Arial"/>
              </a:rPr>
              <a:t>Согласования/Утверждения</a:t>
            </a:r>
            <a:r>
              <a:rPr lang="ru-RU" sz="1400">
                <a:latin typeface="Arial"/>
                <a:ea typeface="+mj-ea"/>
                <a:cs typeface="Arial"/>
              </a:rPr>
              <a:t>. </a:t>
            </a:r>
            <a:endParaRPr sz="1400"/>
          </a:p>
          <a:p>
            <a:pPr marL="800100" lvl="1" indent="-342900">
              <a:buFont typeface="Arial"/>
              <a:buChar char="•"/>
              <a:defRPr/>
            </a:pPr>
            <a:r>
              <a:rPr lang="ru-RU" sz="1400" b="1">
                <a:latin typeface="Arial"/>
                <a:ea typeface="+mj-ea"/>
                <a:cs typeface="Arial"/>
              </a:rPr>
              <a:t>Дата</a:t>
            </a:r>
            <a:r>
              <a:rPr lang="ru-RU" sz="1400">
                <a:latin typeface="Arial"/>
                <a:ea typeface="+mj-ea"/>
                <a:cs typeface="Arial"/>
              </a:rPr>
              <a:t> </a:t>
            </a:r>
            <a:r>
              <a:rPr lang="ru-RU" sz="1400">
                <a:latin typeface="Arial"/>
                <a:ea typeface="+mj-ea"/>
                <a:cs typeface="Arial"/>
              </a:rPr>
              <a:t>Согласования/Утверждения документации.</a:t>
            </a:r>
            <a:endParaRPr sz="1400"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507115" y="3820984"/>
            <a:ext cx="6038340" cy="14802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lang="ru-RU" sz="1600" b="0">
                <a:solidFill>
                  <a:schemeClr val="tx1"/>
                </a:solidFill>
              </a:rPr>
              <a:t>В </a:t>
            </a:r>
            <a:r>
              <a:rPr lang="ru-RU" sz="1600">
                <a:solidFill>
                  <a:schemeClr val="tx1"/>
                </a:solidFill>
              </a:rPr>
              <a:t>Таблицу </a:t>
            </a:r>
            <a:r>
              <a:rPr lang="ru-RU" sz="1600">
                <a:solidFill>
                  <a:schemeClr val="tx1"/>
                </a:solidFill>
              </a:rPr>
              <a:t>2 «</a:t>
            </a:r>
            <a:r>
              <a:rPr lang="ru-RU" sz="1600">
                <a:solidFill>
                  <a:schemeClr val="tx1"/>
                </a:solidFill>
              </a:rPr>
              <a:t>Неактуализированных</a:t>
            </a:r>
            <a:r>
              <a:rPr lang="ru-RU" sz="1600">
                <a:solidFill>
                  <a:schemeClr val="tx1"/>
                </a:solidFill>
              </a:rPr>
              <a:t> документов»</a:t>
            </a: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 b="0">
                <a:solidFill>
                  <a:schemeClr val="tx1"/>
                </a:solidFill>
              </a:rPr>
              <a:t>добавляются </a:t>
            </a:r>
            <a:r>
              <a:rPr lang="ru-RU" sz="1600" b="0">
                <a:solidFill>
                  <a:schemeClr val="tx1"/>
                </a:solidFill>
              </a:rPr>
              <a:t>документы используемые, но созданные в рамках других контрактах и не </a:t>
            </a:r>
            <a:r>
              <a:rPr lang="ru-RU" sz="1600" b="0">
                <a:solidFill>
                  <a:schemeClr val="tx1"/>
                </a:solidFill>
              </a:rPr>
              <a:t>измененых</a:t>
            </a:r>
            <a:r>
              <a:rPr lang="ru-RU" sz="1600" b="0">
                <a:solidFill>
                  <a:schemeClr val="tx1"/>
                </a:solidFill>
              </a:rPr>
              <a:t> в текущем Контракте.</a:t>
            </a:r>
            <a:endParaRPr/>
          </a:p>
          <a:p>
            <a:pPr algn="l">
              <a:defRPr/>
            </a:pPr>
            <a:r>
              <a:rPr lang="ru-RU" sz="1600" b="0">
                <a:solidFill>
                  <a:schemeClr val="tx1"/>
                </a:solidFill>
              </a:rPr>
              <a:t>В </a:t>
            </a:r>
            <a:r>
              <a:rPr lang="ru-RU" sz="1600">
                <a:solidFill>
                  <a:schemeClr val="tx1"/>
                </a:solidFill>
              </a:rPr>
              <a:t>Таблицу 3</a:t>
            </a:r>
            <a:r>
              <a:rPr lang="ru-RU" sz="1600" b="0">
                <a:solidFill>
                  <a:schemeClr val="tx1"/>
                </a:solidFill>
              </a:rPr>
              <a:t> «</a:t>
            </a:r>
            <a:r>
              <a:rPr lang="ru-RU" sz="1600">
                <a:solidFill>
                  <a:schemeClr val="tx1"/>
                </a:solidFill>
              </a:rPr>
              <a:t>Неактуализируемые</a:t>
            </a:r>
            <a:r>
              <a:rPr lang="ru-RU" sz="1600">
                <a:solidFill>
                  <a:schemeClr val="tx1"/>
                </a:solidFill>
              </a:rPr>
              <a:t> документы</a:t>
            </a:r>
            <a:r>
              <a:rPr lang="ru-RU" sz="1600" b="0">
                <a:solidFill>
                  <a:schemeClr val="tx1"/>
                </a:solidFill>
              </a:rPr>
              <a:t>» (</a:t>
            </a:r>
            <a:r>
              <a:rPr lang="ru-RU" sz="1600" b="0" i="1">
                <a:solidFill>
                  <a:schemeClr val="tx1"/>
                </a:solidFill>
              </a:rPr>
              <a:t>при необходимости</a:t>
            </a:r>
            <a:r>
              <a:rPr lang="ru-RU" sz="1600" b="0">
                <a:solidFill>
                  <a:schemeClr val="tx1"/>
                </a:solidFill>
              </a:rPr>
              <a:t>) добавляются документы, использование которых не целесообразно в текущем Контракте.</a:t>
            </a:r>
            <a:endParaRPr lang="en-US" sz="1600"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по оформлению конкретных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(2)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0" y="980728"/>
            <a:ext cx="12192000" cy="72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Рекомендации по оформлению</a:t>
            </a:r>
            <a:endParaRPr/>
          </a:p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Плановой и оперативной отчетности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51384" y="2247805"/>
            <a:ext cx="4752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Сроки и места оказания услуг должны совпадать с </a:t>
            </a:r>
            <a:r>
              <a:rPr lang="ru-RU" sz="1600"/>
              <a:t>указанными</a:t>
            </a:r>
            <a:r>
              <a:rPr lang="en-US" sz="1600"/>
              <a:t> </a:t>
            </a:r>
            <a:r>
              <a:rPr lang="ru-RU" sz="1600"/>
              <a:t>сроками </a:t>
            </a:r>
            <a:r>
              <a:rPr lang="ru-RU" sz="1600"/>
              <a:t>в Контракте.</a:t>
            </a:r>
            <a:endParaRPr/>
          </a:p>
          <a:p>
            <a:pPr>
              <a:defRPr/>
            </a:pPr>
            <a:endParaRPr lang="ru-RU" sz="1600"/>
          </a:p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Оперативную отчетность рекомендуем убирать в </a:t>
            </a:r>
            <a:r>
              <a:rPr lang="ru-RU" sz="1600"/>
              <a:t>файл-архив </a:t>
            </a:r>
            <a:r>
              <a:rPr lang="ru-RU" sz="1600"/>
              <a:t>с Плановым отчетом.</a:t>
            </a:r>
            <a:endParaRPr/>
          </a:p>
          <a:p>
            <a:pPr>
              <a:defRPr/>
            </a:pPr>
            <a:endParaRPr lang="ru-RU" sz="1600"/>
          </a:p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Названия оперативных отчетов должны совпадать с названиями указными </a:t>
            </a:r>
            <a:br>
              <a:rPr lang="ru-RU" sz="1600"/>
            </a:br>
            <a:r>
              <a:rPr lang="ru-RU" sz="1600"/>
              <a:t>в Контракте и </a:t>
            </a:r>
            <a:r>
              <a:rPr lang="ru-RU" sz="1600"/>
              <a:t>утвержденном </a:t>
            </a:r>
            <a:r>
              <a:rPr lang="ru-RU" sz="1600"/>
              <a:t>ПЭиТО</a:t>
            </a:r>
            <a:r>
              <a:rPr lang="ru-RU" sz="1600"/>
              <a:t>.</a:t>
            </a:r>
            <a:endParaRPr/>
          </a:p>
          <a:p>
            <a:pPr>
              <a:defRPr/>
            </a:pPr>
            <a:endParaRPr lang="ru-RU" sz="1600"/>
          </a:p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Структура отчетов должна совпадать со структурой в </a:t>
            </a:r>
            <a:r>
              <a:rPr lang="ru-RU" sz="1600"/>
              <a:t>утвержденном </a:t>
            </a:r>
            <a:r>
              <a:rPr lang="ru-RU" sz="1600"/>
              <a:t>ПЭиТО</a:t>
            </a:r>
            <a:r>
              <a:rPr lang="ru-RU" sz="1600"/>
              <a:t>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35960" y="2060848"/>
            <a:ext cx="5591175" cy="366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по оформлению конкретных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(3)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0" y="899030"/>
            <a:ext cx="12192000" cy="132556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3300" b="0">
                <a:solidFill>
                  <a:srgbClr val="002060"/>
                </a:solidFill>
                <a:ea typeface="Arial"/>
              </a:rPr>
              <a:t>Рекомендации по оформлению ссылки</a:t>
            </a:r>
            <a:endParaRPr b="0"/>
          </a:p>
          <a:p>
            <a:pPr algn="ctr">
              <a:lnSpc>
                <a:spcPct val="100000"/>
              </a:lnSpc>
              <a:defRPr/>
            </a:pPr>
            <a:r>
              <a:rPr lang="ru-RU" sz="3300" b="0">
                <a:solidFill>
                  <a:srgbClr val="002060"/>
                </a:solidFill>
                <a:ea typeface="Arial"/>
              </a:rPr>
              <a:t>на Каталог </a:t>
            </a:r>
            <a:r>
              <a:rPr lang="ru-RU" sz="3300" b="0">
                <a:solidFill>
                  <a:srgbClr val="002060"/>
                </a:solidFill>
                <a:ea typeface="Arial"/>
              </a:rPr>
              <a:t>ИТ-сервиса</a:t>
            </a:r>
            <a:r>
              <a:rPr lang="ru-RU" sz="3300" b="0">
                <a:solidFill>
                  <a:srgbClr val="002060"/>
                </a:solidFill>
              </a:rPr>
              <a:t> </a:t>
            </a:r>
            <a:endParaRPr b="0"/>
          </a:p>
        </p:txBody>
      </p:sp>
      <p:sp>
        <p:nvSpPr>
          <p:cNvPr id="13" name="Вертикальный текст 2"/>
          <p:cNvSpPr txBox="1"/>
          <p:nvPr/>
        </p:nvSpPr>
        <p:spPr bwMode="auto">
          <a:xfrm rot="16199969">
            <a:off x="4979791" y="-2107926"/>
            <a:ext cx="1829039" cy="10540862"/>
          </a:xfrm>
          <a:prstGeom prst="rect">
            <a:avLst/>
          </a:prstGeom>
        </p:spPr>
        <p:txBody>
          <a:bodyPr vert="eaVert"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023" indent="-394023">
              <a:buFont typeface="Arial"/>
              <a:buAutoNum type="arabicPeriod"/>
              <a:defRPr/>
            </a:pPr>
            <a:r>
              <a:rPr lang="ru-RU">
                <a:ea typeface="Times New Roman"/>
                <a:cs typeface="Times New Roman"/>
              </a:rPr>
              <a:t>Рекомендуем </a:t>
            </a:r>
            <a:r>
              <a:rPr lang="ru-RU" b="1">
                <a:ea typeface="Times New Roman"/>
                <a:cs typeface="Times New Roman"/>
              </a:rPr>
              <a:t>не внедрять</a:t>
            </a:r>
            <a:r>
              <a:rPr lang="ru-RU">
                <a:ea typeface="Times New Roman"/>
                <a:cs typeface="Times New Roman"/>
              </a:rPr>
              <a:t> отдельным объектом, а просто дать на него ссылку с реквизитами.</a:t>
            </a:r>
            <a:endParaRPr/>
          </a:p>
          <a:p>
            <a:pPr marL="394023" indent="-394023">
              <a:buFont typeface="Arial"/>
              <a:buAutoNum type="arabicPeriod"/>
              <a:defRPr/>
            </a:pPr>
            <a:r>
              <a:rPr lang="ru-RU">
                <a:ea typeface="Times New Roman"/>
                <a:cs typeface="Times New Roman"/>
              </a:rPr>
              <a:t>На «Главной странице» указать полный код документа.</a:t>
            </a:r>
            <a:endParaRPr/>
          </a:p>
          <a:p>
            <a:pPr marL="394023" indent="-394023">
              <a:buFont typeface="Arial"/>
              <a:buAutoNum type="arabicPeriod"/>
              <a:defRPr/>
            </a:pPr>
            <a:r>
              <a:rPr lang="ru-RU">
                <a:solidFill>
                  <a:srgbClr val="000000"/>
                </a:solidFill>
                <a:ea typeface="Times New Roman"/>
                <a:cs typeface="Times New Roman"/>
              </a:rPr>
              <a:t>Перечень актуальных кодов ИТ-сервисов «</a:t>
            </a:r>
            <a:r>
              <a:rPr lang="ru-RU" u="sng">
                <a:solidFill>
                  <a:schemeClr val="hlink"/>
                </a:solidFill>
                <a:ea typeface="Times New Roman"/>
                <a:cs typeface="Times New Roman"/>
                <a:hlinkClick r:id="rId3" tooltip="Перечень Кодов и Наимнований ИТ-сервисов"/>
              </a:rPr>
              <a:t>&lt;Код ИТ-сервиса&gt;: &lt;Наименование ИТ-сервиса&gt;</a:t>
            </a:r>
            <a:r>
              <a:rPr lang="ru-RU"/>
              <a:t>»</a:t>
            </a:r>
            <a:endParaRPr lang="ru-RU"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ru-RU" sz="1400">
              <a:ea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25876" y="4444335"/>
            <a:ext cx="6238874" cy="18097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623871" y="4444335"/>
            <a:ext cx="4125662" cy="168507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ПРИМЕР:</a:t>
            </a:r>
            <a:endParaRPr sz="1800">
              <a:latin typeface="Arial"/>
              <a:ea typeface="Times New Roman"/>
              <a:cs typeface="Arial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Каталог ИТ-сервиса является приложением к настоящему документу. Содержится в отдельном файле и имеет код «18045472.03.99,99.КС.001-01.32 1»</a:t>
            </a:r>
            <a:endParaRPr sz="1800"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3329593" name="Заголовок 1"/>
          <p:cNvSpPr>
            <a:spLocks noGrp="1"/>
          </p:cNvSpPr>
          <p:nvPr>
            <p:ph type="title"/>
          </p:nvPr>
        </p:nvSpPr>
        <p:spPr bwMode="auto">
          <a:xfrm>
            <a:off x="4007768" y="46976"/>
            <a:ext cx="8049961" cy="769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по оформлению конкретных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(4)</a:t>
            </a:r>
            <a:endParaRPr lang="ru-RU" sz="1850">
              <a:solidFill>
                <a:srgbClr val="002060"/>
              </a:solidFill>
              <a:ea typeface="Arial"/>
            </a:endParaRPr>
          </a:p>
        </p:txBody>
      </p:sp>
      <p:pic>
        <p:nvPicPr>
          <p:cNvPr id="1014486060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0" y="84546"/>
            <a:ext cx="1869921" cy="731979"/>
          </a:xfrm>
          <a:prstGeom prst="rect">
            <a:avLst/>
          </a:prstGeom>
        </p:spPr>
      </p:pic>
      <p:sp>
        <p:nvSpPr>
          <p:cNvPr id="1958860968" name="Заголовок 1"/>
          <p:cNvSpPr txBox="1"/>
          <p:nvPr/>
        </p:nvSpPr>
        <p:spPr bwMode="auto">
          <a:xfrm>
            <a:off x="0" y="1085204"/>
            <a:ext cx="12191999" cy="687610"/>
          </a:xfrm>
          <a:prstGeom prst="rect">
            <a:avLst/>
          </a:prstGeom>
        </p:spPr>
        <p:txBody>
          <a:bodyPr vertOverflow="overflow" horzOverflow="clip" vert="horz" wrap="square" lIns="0" tIns="0" rIns="0" bIns="0" numCol="1" spcCol="0" rtlCol="0" fromWordArt="0" anchor="ctr" anchorCtr="0" forceAA="0" compatLnSpc="0">
            <a:normAutofit fontScale="95000" lnSpcReduction="11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  <a:t>Где</a:t>
            </a:r>
            <a: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  <a:t>проставляется</a:t>
            </a:r>
            <a: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  <a:t>отметка</a:t>
            </a:r>
            <a: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  <a:t> ДСП </a:t>
            </a:r>
            <a:br>
              <a:rPr sz="3300" b="0" i="0" u="none">
                <a:solidFill>
                  <a:srgbClr val="203864"/>
                </a:solidFill>
                <a:latin typeface="Arial"/>
                <a:ea typeface="Arial"/>
                <a:cs typeface="Arial"/>
              </a:rPr>
            </a:b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2300" b="0">
                <a:solidFill>
                  <a:srgbClr val="000000"/>
                </a:solidFill>
                <a:ea typeface="Arial"/>
              </a:rPr>
              <a:t>П</a:t>
            </a: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остановление</a:t>
            </a: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Правительства</a:t>
            </a: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РФ </a:t>
            </a: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</a:t>
            </a:r>
            <a:r>
              <a:rPr sz="23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03.11.1994 №1233)</a:t>
            </a:r>
            <a:endParaRPr/>
          </a:p>
        </p:txBody>
      </p:sp>
      <p:pic>
        <p:nvPicPr>
          <p:cNvPr id="932711162" name="Рисунок 93271116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2499" y="1832454"/>
            <a:ext cx="10287000" cy="3857625"/>
          </a:xfrm>
          <a:prstGeom prst="rect">
            <a:avLst/>
          </a:prstGeom>
        </p:spPr>
      </p:pic>
      <p:sp>
        <p:nvSpPr>
          <p:cNvPr id="1498207413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9253568" y="6394479"/>
            <a:ext cx="2804160" cy="35844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217232-9221-3B00-21E6-2956BA63BEDC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7447030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EC01F935-6028-A822-7C47-16EC5A5EDE5F}" type="slidenum">
              <a:rPr lang="ru-RU"/>
              <a:t/>
            </a:fld>
            <a:endParaRPr lang="ru-RU"/>
          </a:p>
        </p:txBody>
      </p:sp>
      <p:sp>
        <p:nvSpPr>
          <p:cNvPr id="497666989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399" y="172053"/>
            <a:ext cx="7518399" cy="574515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по оформлению конкретных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(5)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1191719024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0" y="84546"/>
            <a:ext cx="1869921" cy="731979"/>
          </a:xfrm>
          <a:prstGeom prst="rect">
            <a:avLst/>
          </a:prstGeom>
        </p:spPr>
      </p:pic>
      <p:sp>
        <p:nvSpPr>
          <p:cNvPr id="1703451863" name="Заголовок 1"/>
          <p:cNvSpPr txBox="1"/>
          <p:nvPr/>
        </p:nvSpPr>
        <p:spPr bwMode="auto">
          <a:xfrm>
            <a:off x="0" y="899029"/>
            <a:ext cx="12191999" cy="812626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85000" lnSpcReduction="2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Пример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оформления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ДСП</a:t>
            </a:r>
            <a:endParaRPr lang="ru-RU" sz="3300" b="0" i="0" u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первый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лист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и 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оборот</a:t>
            </a:r>
            <a:r>
              <a:rPr lang="ru-RU"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ная</a:t>
            </a:r>
            <a:r>
              <a:rPr lang="ru-RU"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сторона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последнего</a:t>
            </a:r>
            <a:r>
              <a:rPr sz="33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r>
              <a:rPr lang="ru-RU" sz="3300" b="0">
                <a:solidFill>
                  <a:srgbClr val="002060"/>
                </a:solidFill>
              </a:rPr>
              <a:t> </a:t>
            </a:r>
            <a:endParaRPr b="0"/>
          </a:p>
        </p:txBody>
      </p:sp>
      <p:pic>
        <p:nvPicPr>
          <p:cNvPr id="111415670" name="Рисунок 1114156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8682" y="1697645"/>
            <a:ext cx="6800089" cy="4780848"/>
          </a:xfrm>
          <a:prstGeom prst="rect">
            <a:avLst/>
          </a:prstGeom>
        </p:spPr>
      </p:pic>
      <p:sp>
        <p:nvSpPr>
          <p:cNvPr id="1076893217" name="TextBox 1076893216"/>
          <p:cNvSpPr txBox="1"/>
          <p:nvPr/>
        </p:nvSpPr>
        <p:spPr bwMode="auto">
          <a:xfrm>
            <a:off x="8489353" y="3173633"/>
            <a:ext cx="2303828" cy="9144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Два и более листов необходимо сшивать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367808" y="242011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Рекомендации по оформлению конкретных </a:t>
            </a:r>
            <a:r>
              <a:rPr lang="ru-RU" sz="1850">
                <a:solidFill>
                  <a:srgbClr val="002060"/>
                </a:solidFill>
              </a:rPr>
              <a:t>документов</a:t>
            </a:r>
            <a:r>
              <a:rPr lang="en-US" sz="1850">
                <a:solidFill>
                  <a:srgbClr val="002060"/>
                </a:solidFill>
              </a:rPr>
              <a:t> (6)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551384" y="2636912"/>
            <a:ext cx="2376264" cy="172819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указывается </a:t>
            </a:r>
            <a:r>
              <a:rPr lang="ru-RU" sz="2400">
                <a:solidFill>
                  <a:schemeClr val="tx1"/>
                </a:solidFill>
                <a:highlight>
                  <a:srgbClr val="FFFF00"/>
                </a:highlight>
              </a:rPr>
              <a:t>НАСТРОЙКА</a:t>
            </a: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0">
                <a:solidFill>
                  <a:srgbClr val="FF0000"/>
                </a:solidFill>
              </a:rPr>
              <a:t>не</a:t>
            </a:r>
            <a:r>
              <a:rPr lang="ru-RU" sz="2400">
                <a:solidFill>
                  <a:srgbClr val="FF0000"/>
                </a:solidFill>
              </a:rPr>
              <a:t> версия</a:t>
            </a:r>
            <a:r>
              <a:rPr lang="ru-RU" sz="2400" b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868" t="9786" r="6067" b="0"/>
          <a:stretch/>
        </p:blipFill>
        <p:spPr bwMode="auto">
          <a:xfrm>
            <a:off x="3724609" y="1678383"/>
            <a:ext cx="4608512" cy="4964169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0" y="647322"/>
            <a:ext cx="12057730" cy="1302606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>
                <a:solidFill>
                  <a:schemeClr val="accent5">
                    <a:lumMod val="50000"/>
                  </a:schemeClr>
                </a:solidFill>
              </a:rPr>
              <a:t>Акты и протоколы для АСД и </a:t>
            </a:r>
            <a:r>
              <a:rPr lang="ru-RU" sz="3300">
                <a:solidFill>
                  <a:schemeClr val="accent5">
                    <a:lumMod val="50000"/>
                  </a:schemeClr>
                </a:solidFill>
              </a:rPr>
              <a:t>Официального сайта ФК</a:t>
            </a:r>
            <a:endParaRPr lang="ru-RU" sz="3300" b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Оформление документов (отдельных томов</a:t>
            </a:r>
            <a:r>
              <a:rPr lang="ru-RU" sz="1850">
                <a:solidFill>
                  <a:srgbClr val="002060"/>
                </a:solidFill>
              </a:rPr>
              <a:t>)</a:t>
            </a:r>
            <a:r>
              <a:rPr lang="en-US" sz="1850">
                <a:solidFill>
                  <a:srgbClr val="002060"/>
                </a:solidFill>
              </a:rPr>
              <a:t> (1)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839416" y="945690"/>
            <a:ext cx="10513168" cy="8271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Пример оформления перечня приложений</a:t>
            </a:r>
            <a:endParaRPr/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567515" y="2154679"/>
            <a:ext cx="3831757" cy="3577412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  <a:defRPr/>
            </a:pPr>
            <a:r>
              <a:rPr lang="ru-RU" sz="1600"/>
              <a:t>Если возникла необходимость актуализировать только часть документа, который содержит приложения, то вносятся изменения во все части (тома) и согласуется документ только </a:t>
            </a:r>
            <a:r>
              <a:rPr lang="ru-RU" sz="1600">
                <a:highlight>
                  <a:srgbClr val="FFFF00"/>
                </a:highlight>
              </a:rPr>
              <a:t>целиком</a:t>
            </a:r>
            <a:r>
              <a:rPr lang="ru-RU" sz="1600"/>
              <a:t>.</a:t>
            </a:r>
            <a:endParaRPr sz="1600"/>
          </a:p>
          <a:p>
            <a:pPr>
              <a:buFont typeface="Wingdings"/>
              <a:buChar char="Ø"/>
              <a:defRPr/>
            </a:pPr>
            <a:r>
              <a:rPr lang="ru-RU" sz="1600"/>
              <a:t>Согласно ГОСТ Р 2.105-2019 документ должен содержать ссылки на </a:t>
            </a:r>
            <a:r>
              <a:rPr lang="ru-RU" sz="1600" u="sng">
                <a:highlight>
                  <a:srgbClr val="FFFF00"/>
                </a:highlight>
              </a:rPr>
              <a:t>все</a:t>
            </a:r>
            <a:r>
              <a:rPr lang="ru-RU" sz="1600"/>
              <a:t> приложения документа.</a:t>
            </a:r>
            <a:endParaRPr/>
          </a:p>
        </p:txBody>
      </p:sp>
      <p:pic>
        <p:nvPicPr>
          <p:cNvPr id="1736911146" name="Рисунок 173691114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99273" y="1772815"/>
            <a:ext cx="7440301" cy="4067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Требования ФАП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623887" y="906131"/>
            <a:ext cx="10944225" cy="7226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Актуальные Требования ФАП</a:t>
            </a:r>
            <a:endParaRPr/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592071" y="1628801"/>
            <a:ext cx="10944225" cy="792087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  <a:defRPr/>
            </a:pPr>
            <a:r>
              <a:rPr lang="ru-RU" sz="1500">
                <a:latin typeface="Arial"/>
                <a:ea typeface="Arial"/>
                <a:cs typeface="Arial"/>
              </a:rPr>
              <a:t>Ссылка на Актуальные Требования ФАП (</a:t>
            </a:r>
            <a:r>
              <a:rPr lang="en-US" sz="1500">
                <a:latin typeface="Arial"/>
                <a:ea typeface="Arial"/>
                <a:cs typeface="Arial"/>
              </a:rPr>
              <a:t>*.zip </a:t>
            </a:r>
            <a:r>
              <a:rPr lang="ru-RU" sz="1500">
                <a:latin typeface="Arial"/>
                <a:ea typeface="Arial"/>
                <a:cs typeface="Arial"/>
              </a:rPr>
              <a:t>включая шаблоны документов)</a:t>
            </a:r>
            <a:br>
              <a:rPr lang="ru-RU" sz="1500">
                <a:latin typeface="Arial"/>
                <a:ea typeface="Arial"/>
                <a:cs typeface="Arial"/>
              </a:rPr>
            </a:br>
            <a:r>
              <a:rPr lang="en-US" sz="1400" u="sng">
                <a:hlinkClick r:id="rId3" tooltip="https://roskazna.gov.ru/upload/iblock/8d7/TFAP-6.1.rar"/>
              </a:rPr>
              <a:t>https://roskazna.gov.ru/upload/iblock/8d7/TFAP-6.1.rar </a:t>
            </a:r>
            <a:endParaRPr lang="ru-RU" sz="1400" u="sng"/>
          </a:p>
          <a:p>
            <a:pPr>
              <a:buFont typeface="Wingdings"/>
              <a:buChar char="Ø"/>
              <a:defRPr/>
            </a:pPr>
            <a:r>
              <a:rPr lang="ru-RU" sz="1400"/>
              <a:t>Стандарты </a:t>
            </a:r>
            <a:r>
              <a:rPr lang="ru-RU" sz="1400"/>
              <a:t>обслуживания </a:t>
            </a:r>
            <a:br>
              <a:rPr lang="ru-RU" sz="1400"/>
            </a:br>
            <a:r>
              <a:rPr lang="ru-RU" sz="1400" u="sng">
                <a:hlinkClick r:id="rId4" tooltip="https://www.roskazna.gov.ru/dokumenty/gis/dokumenty/1508011/?sphrase_id=4993220"/>
              </a:rPr>
              <a:t>https</a:t>
            </a:r>
            <a:r>
              <a:rPr lang="ru-RU" sz="1400" u="sng">
                <a:hlinkClick r:id="rId4" tooltip="https://www.roskazna.gov.ru/dokumenty/gis/dokumenty/1508011/?sphrase_id=4993220"/>
              </a:rPr>
              <a:t>://www.roskazna.gov.ru/dokumenty/gis/dokumenty/1508011/?sphrase_id=4993220 </a:t>
            </a:r>
            <a:endParaRPr lang="en-US" sz="1400"/>
          </a:p>
        </p:txBody>
      </p:sp>
      <p:sp>
        <p:nvSpPr>
          <p:cNvPr id="12" name="Заголовок 1"/>
          <p:cNvSpPr>
            <a:spLocks noGrp="1"/>
          </p:cNvSpPr>
          <p:nvPr/>
        </p:nvSpPr>
        <p:spPr bwMode="auto">
          <a:xfrm>
            <a:off x="673338" y="2475257"/>
            <a:ext cx="10781689" cy="77886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sz="33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Основные</a:t>
            </a:r>
            <a:r>
              <a:rPr sz="33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3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sz="33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риказы</a:t>
            </a:r>
            <a:r>
              <a:rPr sz="33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ФК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623886" y="3233163"/>
            <a:ext cx="10944225" cy="30761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3878" indent="-283878"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 02.07.2018 №188 «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 утверждении порядка организации процессов жизненного цикла информационных систем в Федеральном казначействе».</a:t>
            </a:r>
            <a:endParaRPr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Wingdings"/>
              <a:buChar char="Ø"/>
              <a:defRPr/>
            </a:pPr>
            <a:r>
              <a:rPr sz="1400"/>
              <a:t>От</a:t>
            </a:r>
            <a:r>
              <a:rPr sz="1400"/>
              <a:t> 03.09.2018 №298 «</a:t>
            </a:r>
            <a:r>
              <a:rPr sz="1400"/>
              <a:t>Об</a:t>
            </a:r>
            <a:r>
              <a:rPr sz="1400"/>
              <a:t> </a:t>
            </a:r>
            <a:r>
              <a:rPr sz="1400"/>
              <a:t>утверждении</a:t>
            </a:r>
            <a:r>
              <a:rPr sz="1400"/>
              <a:t> </a:t>
            </a:r>
            <a:r>
              <a:rPr sz="1400"/>
              <a:t>регламента</a:t>
            </a:r>
            <a:r>
              <a:rPr sz="1400"/>
              <a:t> </a:t>
            </a:r>
            <a:r>
              <a:rPr sz="1400"/>
              <a:t>формирования</a:t>
            </a:r>
            <a:r>
              <a:rPr sz="1400"/>
              <a:t> </a:t>
            </a:r>
            <a:r>
              <a:rPr sz="1400"/>
              <a:t>Фонда</a:t>
            </a:r>
            <a:r>
              <a:rPr sz="1400"/>
              <a:t> </a:t>
            </a:r>
            <a:r>
              <a:rPr sz="1400"/>
              <a:t>алгоритмов</a:t>
            </a:r>
            <a:r>
              <a:rPr sz="1400"/>
              <a:t> и </a:t>
            </a:r>
            <a:r>
              <a:rPr sz="1400"/>
              <a:t>программ</a:t>
            </a:r>
            <a:r>
              <a:rPr sz="1400"/>
              <a:t> </a:t>
            </a:r>
            <a:r>
              <a:rPr sz="1400"/>
              <a:t>Федерального</a:t>
            </a:r>
            <a:r>
              <a:rPr sz="1400"/>
              <a:t> </a:t>
            </a:r>
            <a:r>
              <a:rPr sz="1400"/>
              <a:t>казначейства</a:t>
            </a:r>
            <a:r>
              <a:rPr sz="1400"/>
              <a:t>».</a:t>
            </a:r>
            <a:endParaRPr/>
          </a:p>
          <a:p>
            <a:pPr marL="283878" indent="-283878">
              <a:buFont typeface="Wingdings"/>
              <a:buChar char="Ø"/>
              <a:defRPr/>
            </a:pPr>
            <a:r>
              <a:rPr sz="1400"/>
              <a:t>От</a:t>
            </a:r>
            <a:r>
              <a:rPr sz="1400"/>
              <a:t> 28.09.2018 №291 «</a:t>
            </a:r>
            <a:r>
              <a:rPr sz="1400"/>
              <a:t>Об</a:t>
            </a:r>
            <a:r>
              <a:rPr sz="1400"/>
              <a:t> </a:t>
            </a:r>
            <a:r>
              <a:rPr sz="1400"/>
              <a:t>утверждении</a:t>
            </a:r>
            <a:r>
              <a:rPr sz="1400"/>
              <a:t> </a:t>
            </a:r>
            <a:r>
              <a:rPr sz="1400"/>
              <a:t>регламента</a:t>
            </a:r>
            <a:r>
              <a:rPr sz="1400"/>
              <a:t> </a:t>
            </a:r>
            <a:r>
              <a:rPr sz="1400"/>
              <a:t>создания</a:t>
            </a:r>
            <a:r>
              <a:rPr sz="1400"/>
              <a:t> (</a:t>
            </a:r>
            <a:r>
              <a:rPr sz="1400"/>
              <a:t>развития</a:t>
            </a:r>
            <a:r>
              <a:rPr sz="1400"/>
              <a:t>) </a:t>
            </a:r>
            <a:r>
              <a:rPr sz="1400"/>
              <a:t>информационных</a:t>
            </a:r>
            <a:r>
              <a:rPr sz="1400"/>
              <a:t> </a:t>
            </a:r>
            <a:r>
              <a:rPr sz="1400"/>
              <a:t>систем</a:t>
            </a:r>
            <a:r>
              <a:rPr sz="1400"/>
              <a:t> в </a:t>
            </a:r>
            <a:r>
              <a:rPr sz="1400"/>
              <a:t>Федеральном</a:t>
            </a:r>
            <a:r>
              <a:rPr sz="1400"/>
              <a:t> </a:t>
            </a:r>
            <a:r>
              <a:rPr sz="1400"/>
              <a:t>казначействе</a:t>
            </a:r>
            <a:r>
              <a:rPr sz="1400"/>
              <a:t>».</a:t>
            </a:r>
            <a:endParaRPr/>
          </a:p>
          <a:p>
            <a:pPr marL="283878" indent="-283878"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 28.09.2018 №292 «Об утверждении регламента приемки (испытаний) информационных систем в Федеральном казначействе».</a:t>
            </a:r>
            <a:endParaRPr/>
          </a:p>
          <a:p>
            <a:pPr marL="283878" indent="-283878"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 28.09.2018 №294 «Об утверждении регламента ввода в эксплуатацию и эксплуатации информационных систем в Федеральном казначействе».</a:t>
            </a:r>
            <a:endParaRPr sz="1400"/>
          </a:p>
          <a:p>
            <a:pPr marL="283878" indent="-283878"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 02.09.2021 №249 «Об утверждении Матрицы ролей при создании, развитии и эксплуатации информационных систем Федерального казначейства и государственных информационных систем, оператором которых является Федеральное казначейство»</a:t>
            </a:r>
            <a:endParaRPr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Оформление документов (отдельных томов</a:t>
            </a:r>
            <a:r>
              <a:rPr lang="ru-RU" sz="1850">
                <a:solidFill>
                  <a:srgbClr val="002060"/>
                </a:solidFill>
              </a:rPr>
              <a:t>)</a:t>
            </a:r>
            <a:r>
              <a:rPr lang="en-US" sz="1850">
                <a:solidFill>
                  <a:srgbClr val="002060"/>
                </a:solidFill>
              </a:rPr>
              <a:t> (2)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304801" y="1036445"/>
            <a:ext cx="11551839" cy="831627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Пример оформления Приложения,</a:t>
            </a:r>
            <a:endParaRPr sz="3300" b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представленного отдельным томом (частью)</a:t>
            </a:r>
            <a:endParaRPr/>
          </a:p>
        </p:txBody>
      </p:sp>
      <p:sp>
        <p:nvSpPr>
          <p:cNvPr id="43094797" name="TextBox 43094796"/>
          <p:cNvSpPr txBox="1"/>
          <p:nvPr/>
        </p:nvSpPr>
        <p:spPr bwMode="auto">
          <a:xfrm>
            <a:off x="369757" y="2058627"/>
            <a:ext cx="258096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52501484" name="TextBox 1352501483"/>
          <p:cNvSpPr txBox="1"/>
          <p:nvPr/>
        </p:nvSpPr>
        <p:spPr bwMode="auto">
          <a:xfrm>
            <a:off x="551383" y="2424421"/>
            <a:ext cx="1942961" cy="22860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/>
              <a:t>Приложения </a:t>
            </a:r>
            <a:br>
              <a:rPr lang="en-US" sz="1600"/>
            </a:br>
            <a:r>
              <a:rPr sz="1600"/>
              <a:t>с форматами Visio, Excel и т.д.</a:t>
            </a:r>
            <a:r>
              <a:rPr lang="en-US" sz="1600"/>
              <a:t> </a:t>
            </a:r>
            <a:r>
              <a:rPr sz="1600"/>
              <a:t>также должны содержать </a:t>
            </a:r>
            <a:r>
              <a:rPr sz="1600" b="1"/>
              <a:t>Титульный лист</a:t>
            </a:r>
            <a:r>
              <a:rPr sz="1600"/>
              <a:t> с указанием реквизитов документа</a:t>
            </a:r>
            <a:endParaRPr/>
          </a:p>
        </p:txBody>
      </p:sp>
      <p:pic>
        <p:nvPicPr>
          <p:cNvPr id="147365596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305793" y="2058626"/>
            <a:ext cx="9550845" cy="3869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Оформление </a:t>
            </a:r>
            <a:r>
              <a:rPr lang="ru-RU" sz="1850">
                <a:solidFill>
                  <a:srgbClr val="002060"/>
                </a:solidFill>
                <a:ea typeface="Arial"/>
              </a:rPr>
              <a:t>документов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(отдельных томов</a:t>
            </a:r>
            <a:r>
              <a:rPr lang="ru-RU" sz="1850">
                <a:solidFill>
                  <a:srgbClr val="002060"/>
                </a:solidFill>
                <a:ea typeface="Arial"/>
              </a:rPr>
              <a:t>)</a:t>
            </a:r>
            <a:r>
              <a:rPr lang="en-US" sz="1850">
                <a:solidFill>
                  <a:srgbClr val="002060"/>
                </a:solidFill>
                <a:ea typeface="Arial"/>
              </a:rPr>
              <a:t> (3)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1921043" y="762178"/>
            <a:ext cx="8714182" cy="1011514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Правила оформления файлов (архивов)</a:t>
            </a:r>
            <a:endParaRPr/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191344" y="1556890"/>
            <a:ext cx="6336703" cy="5112470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/>
              <a:t>Код документа </a:t>
            </a:r>
            <a:r>
              <a:rPr lang="ru-RU" sz="1400"/>
              <a:t>присваивается </a:t>
            </a:r>
            <a:r>
              <a:rPr lang="ru-RU" sz="1400" u="sng"/>
              <a:t>всем документам </a:t>
            </a:r>
            <a:r>
              <a:rPr lang="ru-RU" sz="1400"/>
              <a:t>и должен присутствовать:</a:t>
            </a:r>
            <a:endParaRPr/>
          </a:p>
          <a:p>
            <a:pPr marL="5040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00"/>
              <a:t>в </a:t>
            </a:r>
            <a:r>
              <a:rPr lang="ru-RU" sz="1100"/>
              <a:t>имени файла </a:t>
            </a:r>
            <a:r>
              <a:rPr lang="ru-RU" sz="1100"/>
              <a:t>документа</a:t>
            </a:r>
            <a:r>
              <a:rPr lang="ru-RU" sz="1100"/>
              <a:t>;</a:t>
            </a:r>
            <a:endParaRPr lang="ru-RU" sz="1100"/>
          </a:p>
          <a:p>
            <a:pPr marL="5040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00"/>
              <a:t>н</a:t>
            </a:r>
            <a:r>
              <a:rPr lang="ru-RU" sz="1100"/>
              <a:t>а листе утверждения;</a:t>
            </a:r>
            <a:endParaRPr/>
          </a:p>
          <a:p>
            <a:pPr marL="5040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00"/>
              <a:t>н</a:t>
            </a:r>
            <a:r>
              <a:rPr lang="ru-RU" sz="1100"/>
              <a:t>а титульном листе;</a:t>
            </a:r>
            <a:endParaRPr/>
          </a:p>
          <a:p>
            <a:pPr marL="5040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00"/>
              <a:t>в колонтитулах,</a:t>
            </a:r>
            <a:endParaRPr/>
          </a:p>
          <a:p>
            <a:pPr marL="5040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00"/>
              <a:t>в </a:t>
            </a:r>
            <a:r>
              <a:rPr lang="en-US" sz="1100"/>
              <a:t>QR-</a:t>
            </a:r>
            <a:r>
              <a:rPr lang="ru-RU" sz="1100"/>
              <a:t>коде.</a:t>
            </a:r>
            <a:endParaRPr/>
          </a:p>
          <a:p>
            <a:pPr marL="504000" lvl="1">
              <a:lnSpc>
                <a:spcPct val="100000"/>
              </a:lnSpc>
              <a:spcBef>
                <a:spcPts val="0"/>
              </a:spcBef>
              <a:defRPr/>
            </a:pPr>
            <a:endParaRPr lang="ru-RU" sz="1100"/>
          </a:p>
          <a:p>
            <a:pPr marL="192088" indent="-2032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сдаваемый в ФАП в электронном виде, должен предоставляться в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одном (!)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файле. Имя файла документа должно иметь структуру, соответствующую коду документа с расширениями </a:t>
            </a:r>
            <a:r>
              <a:rPr lang="ru-RU" sz="1400">
                <a:latin typeface="Arial"/>
                <a:ea typeface="Times New Roman"/>
                <a:cs typeface="Arial"/>
              </a:rPr>
              <a:t>doc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xls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docx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xlsx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 и другими форматами, корректируемыми офисным ПО, </a:t>
            </a:r>
            <a:r>
              <a:rPr lang="ru-RU" sz="1400" u="sng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 добавлением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 имя файла после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кода</a:t>
            </a:r>
            <a:r>
              <a:rPr lang="ru-RU" sz="1400" u="sng">
                <a:solidFill>
                  <a:srgbClr val="000000"/>
                </a:solidFill>
                <a:ea typeface="Times New Roman"/>
              </a:rPr>
              <a:t> через знак нижнего подчеркивания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краткого наименования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документа, </a:t>
            </a:r>
            <a:r>
              <a:rPr lang="ru-RU" sz="1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Times New Roman"/>
                <a:cs typeface="Arial"/>
              </a:rPr>
              <a:t>но не более 50 знаков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(например, </a:t>
            </a:r>
            <a:r>
              <a:rPr lang="ru-RU" sz="14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«XXXXXXXX.AА.BВ,BB.П4.DDD-ЕЕ.ЕЕ F_ОПЗ.docx»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или «</a:t>
            </a:r>
            <a:r>
              <a:rPr lang="ru-RU" sz="14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98957020.23.02,00(03,00;04,00).БЗ.008-01.11 1(4,8)_База знаний.docx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»).</a:t>
            </a:r>
            <a:endParaRPr sz="1400"/>
          </a:p>
          <a:p>
            <a:pPr algn="just">
              <a:lnSpc>
                <a:spcPct val="100000"/>
              </a:lnSpc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Если документ имеет приложения, то все приложения и файл с основным документом необходимо поместить в файл-архив. Имя файла-архива должно соответствовать имени основного документа. Расширение файла архива может быть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rar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zip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7z. (например, </a:t>
            </a:r>
            <a:r>
              <a:rPr lang="ru-RU" sz="14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XXXXXXXX.AА.BВ,BB.П4.DDD-ЕЕ.ЕЕ F_ОПЗ в части доработки Р4.rar).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28048" y="1556890"/>
            <a:ext cx="4969770" cy="4333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Оформление дисков и </a:t>
            </a:r>
            <a:r>
              <a:rPr lang="ru-RU" sz="1850">
                <a:solidFill>
                  <a:srgbClr val="002060"/>
                </a:solidFill>
              </a:rPr>
              <a:t>конвертов</a:t>
            </a:r>
            <a:r>
              <a:rPr lang="en-US" sz="1850">
                <a:solidFill>
                  <a:srgbClr val="002060"/>
                </a:solidFill>
              </a:rPr>
              <a:t> (1)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2337" t="42906" r="6290" b="3459"/>
          <a:stretch/>
        </p:blipFill>
        <p:spPr bwMode="auto">
          <a:xfrm>
            <a:off x="5847971" y="2807590"/>
            <a:ext cx="5458951" cy="3277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5815694" y="6096796"/>
            <a:ext cx="404926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К</a:t>
            </a:r>
            <a:r>
              <a:rPr/>
              <a:t>онверт (обложка)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 l="1370" t="0" r="5087" b="375"/>
          <a:stretch/>
        </p:blipFill>
        <p:spPr bwMode="auto">
          <a:xfrm>
            <a:off x="623888" y="1376769"/>
            <a:ext cx="5081983" cy="5085822"/>
          </a:xfrm>
          <a:prstGeom prst="rect">
            <a:avLst/>
          </a:prstGeom>
        </p:spPr>
      </p:pic>
      <p:sp>
        <p:nvSpPr>
          <p:cNvPr id="699088174" name="TextBox 699088173"/>
          <p:cNvSpPr txBox="1"/>
          <p:nvPr/>
        </p:nvSpPr>
        <p:spPr bwMode="auto">
          <a:xfrm>
            <a:off x="5847971" y="1042909"/>
            <a:ext cx="6040946" cy="168507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/>
              <a:t>Дистрибутивы</a:t>
            </a:r>
            <a:r>
              <a:rPr b="1"/>
              <a:t> и </a:t>
            </a:r>
            <a:r>
              <a:rPr b="1"/>
              <a:t>исходные</a:t>
            </a:r>
            <a:r>
              <a:rPr b="1"/>
              <a:t> </a:t>
            </a:r>
            <a:r>
              <a:rPr/>
              <a:t>коды</a:t>
            </a:r>
            <a:r>
              <a:rPr/>
              <a:t> </a:t>
            </a:r>
            <a:r>
              <a:rPr/>
              <a:t>необходимо</a:t>
            </a:r>
            <a:r>
              <a:rPr/>
              <a:t> </a:t>
            </a:r>
            <a:r>
              <a:rPr/>
              <a:t>записывать</a:t>
            </a:r>
            <a:r>
              <a:rPr/>
              <a:t> в </a:t>
            </a:r>
            <a:r>
              <a:rPr b="1"/>
              <a:t>разные</a:t>
            </a:r>
            <a:r>
              <a:rPr b="1"/>
              <a:t> </a:t>
            </a:r>
            <a:r>
              <a:rPr b="1"/>
              <a:t>папки</a:t>
            </a:r>
            <a:r>
              <a:rPr/>
              <a:t> </a:t>
            </a:r>
            <a:r>
              <a:rPr/>
              <a:t>или</a:t>
            </a:r>
            <a:r>
              <a:rPr/>
              <a:t> на </a:t>
            </a:r>
            <a:r>
              <a:rPr b="1"/>
              <a:t>разные</a:t>
            </a:r>
            <a:r>
              <a:rPr b="1"/>
              <a:t> </a:t>
            </a:r>
            <a:r>
              <a:rPr b="1"/>
              <a:t>диски</a:t>
            </a:r>
            <a:r>
              <a:rPr lang="ru-RU" b="1"/>
              <a:t> (предпочтительнее).</a:t>
            </a:r>
            <a:r>
              <a:rPr b="1"/>
              <a:t> </a:t>
            </a:r>
            <a:endParaRPr b="1"/>
          </a:p>
          <a:p>
            <a:pPr>
              <a:defRPr/>
            </a:pPr>
            <a:endParaRPr lang="ru-RU" u="sng"/>
          </a:p>
          <a:p>
            <a:pPr>
              <a:defRPr/>
            </a:pPr>
            <a:r>
              <a:rPr u="sng"/>
              <a:t>Комплект</a:t>
            </a:r>
            <a:r>
              <a:rPr u="sng"/>
              <a:t> ПД/РД</a:t>
            </a:r>
            <a:r>
              <a:rPr/>
              <a:t> </a:t>
            </a:r>
            <a:r>
              <a:rPr/>
              <a:t>необходимо</a:t>
            </a:r>
            <a:r>
              <a:rPr/>
              <a:t> </a:t>
            </a:r>
            <a:r>
              <a:rPr/>
              <a:t>записывать</a:t>
            </a:r>
            <a:r>
              <a:rPr/>
              <a:t> на </a:t>
            </a:r>
            <a:r>
              <a:rPr b="1"/>
              <a:t>отдельный</a:t>
            </a:r>
            <a:r>
              <a:rPr b="1"/>
              <a:t> </a:t>
            </a:r>
            <a:r>
              <a:rPr b="1"/>
              <a:t>диск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Оформление дисков и </a:t>
            </a:r>
            <a:r>
              <a:rPr lang="ru-RU" sz="1850">
                <a:solidFill>
                  <a:srgbClr val="002060"/>
                </a:solidFill>
              </a:rPr>
              <a:t>конвертов</a:t>
            </a:r>
            <a:r>
              <a:rPr lang="en-US" sz="1850">
                <a:solidFill>
                  <a:srgbClr val="002060"/>
                </a:solidFill>
              </a:rPr>
              <a:t> (2)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0" y="874296"/>
            <a:ext cx="12192000" cy="11196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Правила оформления описи к диску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67712" y="2528235"/>
            <a:ext cx="5856280" cy="3438449"/>
            <a:chOff x="167712" y="2528235"/>
            <a:chExt cx="5856280" cy="34384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0" t="0" r="0" b="44380"/>
            <a:stretch/>
          </p:blipFill>
          <p:spPr bwMode="auto">
            <a:xfrm>
              <a:off x="167712" y="2528235"/>
              <a:ext cx="5811271" cy="343844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 bwMode="auto">
            <a:xfrm>
              <a:off x="167712" y="4221088"/>
              <a:ext cx="585628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30688381" name="Рисунок 73068838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93517" y="1785765"/>
            <a:ext cx="5123881" cy="467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Оформление документов ГОСТ Р </a:t>
            </a:r>
            <a:r>
              <a:rPr lang="ru-RU" sz="1850">
                <a:solidFill>
                  <a:srgbClr val="002060"/>
                </a:solidFill>
              </a:rPr>
              <a:t>2.105-2019</a:t>
            </a:r>
            <a:r>
              <a:rPr lang="en-US" sz="1850">
                <a:solidFill>
                  <a:srgbClr val="002060"/>
                </a:solidFill>
              </a:rPr>
              <a:t> (1)</a:t>
            </a: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838198" y="1052736"/>
            <a:ext cx="10515600" cy="6247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ГОСТ Р 2.105-2019 (основное)</a:t>
            </a:r>
            <a:endParaRPr/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551383" y="2060848"/>
            <a:ext cx="11016729" cy="3844798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Шрифты распространяемые на основе открытой лицензии размером 11-14 пт для основного текста, а для приложений, примечаний, таблиц, сносок и примеров - на 1-2 пт меньше.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 оформлении документа допускается использовать перенос в словах, кроме заголовков. 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Расстояние между боковыми линиями формы и текстом должно составлять минимум 3 мм.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Абзац начинается с отступа, равного 12,5–17 мм.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От нижней и верхней границ следует отступать не менее 10 мм.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Текст оформляют с использованием полуторного межстрочного интервала.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Допускается использование двойного межстрочного интервала.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Расстояние между заголовком и текстом, между заголовками раздела и  подраздела — не менее 4 высот шрифта, которым набран основной текст.  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Расстояние между строками заголовков подразделов и пунктов принимают  таким же, как в тексте.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16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 переносе части таблицы на ту же или другие страницы наименование нужно поместить только над первой частью таблицы.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Оформление </a:t>
            </a:r>
            <a:r>
              <a:rPr lang="ru-RU" sz="1850">
                <a:solidFill>
                  <a:srgbClr val="002060"/>
                </a:solidFill>
              </a:rPr>
              <a:t>документов ГОСТ Р 2.105-2019 </a:t>
            </a:r>
            <a:r>
              <a:rPr lang="en-US" sz="1850">
                <a:solidFill>
                  <a:srgbClr val="002060"/>
                </a:solidFill>
              </a:rPr>
              <a:t>(2)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0" y="1011633"/>
            <a:ext cx="12192000" cy="7611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Требования к оформлению таблиц</a:t>
            </a:r>
            <a:endParaRPr/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551384" y="2017270"/>
            <a:ext cx="3869209" cy="3960440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Ø"/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Таблицы, за исключением таблиц приложений, следует нумеровать арабскими цифрами сквозной нумерацией.</a:t>
            </a:r>
            <a:endParaRPr sz="1400"/>
          </a:p>
          <a:p>
            <a:pPr algn="just">
              <a:buFont typeface="Wingdings"/>
              <a:buChar char="Ø"/>
              <a:defRPr/>
            </a:pPr>
            <a:r>
              <a:rPr lang="ru-RU" sz="1400">
                <a:latin typeface="Arial"/>
                <a:ea typeface="Times New Roman"/>
                <a:cs typeface="Arial"/>
              </a:rPr>
              <a:t>На все таблицы документа должны быть </a:t>
            </a:r>
            <a:r>
              <a:rPr lang="ru-RU" sz="14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приведены ссылки в тексте документа, при ссылке следует писать слово «таблица» с указанием ее номера.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1400"/>
              <a:t>Заголовок </a:t>
            </a:r>
            <a:r>
              <a:rPr lang="ru-RU" sz="1400"/>
              <a:t>(шапка) таблицы </a:t>
            </a: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должна </a:t>
            </a: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повторяться на каждой странице.</a:t>
            </a:r>
            <a:endParaRPr sz="1400"/>
          </a:p>
          <a:p>
            <a:pPr algn="just">
              <a:buFont typeface="Wingdings"/>
              <a:buChar char="Ø"/>
              <a:defRPr/>
            </a:pPr>
            <a:r>
              <a:rPr lang="ru-RU" sz="1400">
                <a:solidFill>
                  <a:srgbClr val="000000"/>
                </a:solidFill>
                <a:ea typeface="Times New Roman"/>
              </a:rPr>
              <a:t>Высота строк таблицы должна быть не менее 8 мм.</a:t>
            </a:r>
            <a:endParaRPr lang="ru-RU" sz="1400"/>
          </a:p>
          <a:p>
            <a:pPr algn="just">
              <a:buFont typeface="Wingdings"/>
              <a:buChar char="Ø"/>
              <a:defRPr/>
            </a:pPr>
            <a:r>
              <a:rPr lang="ru-RU" sz="1400">
                <a:solidFill>
                  <a:srgbClr val="000000"/>
                </a:solidFill>
                <a:ea typeface="Times New Roman"/>
              </a:rPr>
              <a:t>Графу «</a:t>
            </a:r>
            <a:r>
              <a:rPr lang="ru-RU" sz="1400" b="1">
                <a:solidFill>
                  <a:srgbClr val="000000"/>
                </a:solidFill>
                <a:ea typeface="Times New Roman"/>
              </a:rPr>
              <a:t>Номер по порядку</a:t>
            </a:r>
            <a:r>
              <a:rPr lang="ru-RU" sz="1400">
                <a:solidFill>
                  <a:srgbClr val="000000"/>
                </a:solidFill>
                <a:ea typeface="Times New Roman"/>
              </a:rPr>
              <a:t>» в таблицу включать </a:t>
            </a:r>
            <a:r>
              <a:rPr lang="ru-RU" sz="1400">
                <a:ea typeface="Times New Roman"/>
              </a:rPr>
              <a:t>не допускается</a:t>
            </a:r>
            <a:r>
              <a:rPr lang="ru-RU" sz="1400">
                <a:solidFill>
                  <a:srgbClr val="000000"/>
                </a:solidFill>
                <a:ea typeface="Times New Roman"/>
              </a:rPr>
              <a:t>.</a:t>
            </a:r>
            <a:endParaRPr lang="ru-RU" sz="1400"/>
          </a:p>
          <a:p>
            <a:pPr algn="just">
              <a:buFont typeface="Wingdings"/>
              <a:buChar char="Ø"/>
              <a:defRPr/>
            </a:pPr>
            <a:r>
              <a:rPr lang="ru-RU" sz="1400">
                <a:solidFill>
                  <a:srgbClr val="000000"/>
                </a:solidFill>
                <a:ea typeface="Times New Roman"/>
              </a:rPr>
              <a:t>При отсутствии отдельных данных в таблице </a:t>
            </a:r>
            <a:r>
              <a:rPr lang="ru-RU" sz="1400">
                <a:solidFill>
                  <a:srgbClr val="000000"/>
                </a:solidFill>
                <a:ea typeface="Times New Roman"/>
              </a:rPr>
              <a:t>(в ячейках) следует </a:t>
            </a:r>
            <a:r>
              <a:rPr lang="ru-RU" sz="1400">
                <a:solidFill>
                  <a:srgbClr val="000000"/>
                </a:solidFill>
                <a:ea typeface="Times New Roman"/>
              </a:rPr>
              <a:t>ставить прочерк (тире).</a:t>
            </a:r>
            <a:endParaRPr lang="ru-RU" sz="1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99856" y="2642537"/>
            <a:ext cx="7025686" cy="2882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367808" y="208561"/>
            <a:ext cx="7518400" cy="574516"/>
          </a:xfrm>
        </p:spPr>
        <p:txBody>
          <a:bodyPr/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</a:rPr>
              <a:t>О</a:t>
            </a:r>
            <a:r>
              <a:rPr lang="ru-RU" sz="185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формление </a:t>
            </a:r>
            <a:r>
              <a:rPr lang="ru-RU" sz="1850">
                <a:solidFill>
                  <a:srgbClr val="002060"/>
                </a:solidFill>
              </a:rPr>
              <a:t>документов ГОСТ Р 2.105-2019 </a:t>
            </a:r>
            <a:r>
              <a:rPr lang="en-US" sz="1850">
                <a:solidFill>
                  <a:srgbClr val="002060"/>
                </a:solidFill>
              </a:rPr>
              <a:t>(3)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0" y="1085205"/>
            <a:ext cx="12192000" cy="6876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Требования к оформлению</a:t>
            </a:r>
            <a:r>
              <a:rPr lang="ru-RU" sz="3300" b="0">
                <a:solidFill>
                  <a:schemeClr val="accent5">
                    <a:lumMod val="50000"/>
                  </a:schemeClr>
                </a:solidFill>
                <a:ea typeface="Arial"/>
              </a:rPr>
              <a:t> рисунка</a:t>
            </a:r>
            <a:endParaRPr lang="ru-RU" sz="33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504833" y="1828145"/>
            <a:ext cx="5184080" cy="4752528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300">
                <a:latin typeface="Arial"/>
                <a:ea typeface="Times New Roman"/>
                <a:cs typeface="Arial"/>
              </a:rPr>
              <a:t>Любой графический материал (чертеж, схему, диаграмму, рисунок и т.п.) помещают в текст документа для его пояснения. Графический материал может быть расположен как по тексту документа (возможно ближе к соответствующим частям текста), так и в конце его.</a:t>
            </a:r>
            <a:endParaRPr sz="1300"/>
          </a:p>
          <a:p>
            <a:pPr algn="just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300">
                <a:latin typeface="Arial"/>
                <a:ea typeface="Times New Roman"/>
                <a:cs typeface="Arial"/>
              </a:rPr>
              <a:t>Графический материал должен быть выполнен в соответствии с требованиями стандартов ЕСКД и СПДС.</a:t>
            </a:r>
            <a:endParaRPr sz="1300"/>
          </a:p>
          <a:p>
            <a:pPr algn="just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300">
                <a:latin typeface="Arial"/>
                <a:ea typeface="Times New Roman"/>
                <a:cs typeface="Arial"/>
              </a:rPr>
              <a:t>Графический материал, за исключением графического материала приложений, следует нумеровать арабскими цифрами сквозной нумерацией, приводя эти номера после слова "Рисунок". Если рисунок один, то его обозначают "Рисунок 1". </a:t>
            </a:r>
            <a:endParaRPr sz="1300"/>
          </a:p>
          <a:p>
            <a:pPr algn="just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300">
                <a:latin typeface="Arial"/>
                <a:ea typeface="Times New Roman"/>
                <a:cs typeface="Arial"/>
              </a:rPr>
              <a:t>Графический материал каждого приложения </a:t>
            </a:r>
            <a:r>
              <a:rPr lang="ru-RU" sz="1300">
                <a:latin typeface="Arial"/>
                <a:ea typeface="Times New Roman"/>
                <a:cs typeface="Arial"/>
              </a:rPr>
              <a:t>нумеруют </a:t>
            </a:r>
            <a:r>
              <a:rPr lang="ru-RU" sz="1300">
                <a:latin typeface="Arial"/>
                <a:ea typeface="Times New Roman"/>
                <a:cs typeface="Arial"/>
              </a:rPr>
              <a:t>арабскими цифрами отдельной нумерацией, добавляя перед каждым номером обозначение данного приложения и разделяя их точкой. </a:t>
            </a:r>
            <a:endParaRPr sz="1300"/>
          </a:p>
          <a:p>
            <a:pPr algn="just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300">
                <a:latin typeface="Arial"/>
                <a:ea typeface="Times New Roman"/>
                <a:cs typeface="Arial"/>
              </a:rPr>
              <a:t>При ссылках на графический материал следует писать </a:t>
            </a:r>
            <a:r>
              <a:rPr lang="ru-RU" sz="1300" i="1">
                <a:latin typeface="Arial"/>
                <a:ea typeface="Times New Roman"/>
                <a:cs typeface="Arial"/>
              </a:rPr>
              <a:t>"... в соответствии с рисунком 2</a:t>
            </a:r>
            <a:r>
              <a:rPr lang="ru-RU" sz="1300">
                <a:latin typeface="Arial"/>
                <a:ea typeface="Times New Roman"/>
                <a:cs typeface="Arial"/>
              </a:rPr>
              <a:t>" при сквозной нумерации и </a:t>
            </a:r>
            <a:r>
              <a:rPr lang="ru-RU" sz="1300" i="1">
                <a:latin typeface="Arial"/>
                <a:ea typeface="Times New Roman"/>
                <a:cs typeface="Arial"/>
              </a:rPr>
              <a:t>"... в соответствии с рисунком 1.2</a:t>
            </a:r>
            <a:r>
              <a:rPr lang="ru-RU" sz="1300">
                <a:latin typeface="Arial"/>
                <a:ea typeface="Times New Roman"/>
                <a:cs typeface="Arial"/>
              </a:rPr>
              <a:t>" при нумерации в пределах раздела.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97448" y="2564904"/>
            <a:ext cx="5987183" cy="2492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67763" y="46977"/>
            <a:ext cx="5789968" cy="769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Критичные ошибки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0" y="1085205"/>
            <a:ext cx="12192000" cy="6876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Критичные ошибки в документации</a:t>
            </a:r>
            <a:endParaRPr/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3888" y="1844825"/>
            <a:ext cx="10944224" cy="4549654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Ø"/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Нарушение условий Контракта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 реквизиты Контракта, Грифы согласующих стороны, название и/или структура документа.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Имя файла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 соответствует Требованием ФАП.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 и его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приложения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 заархивированы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 один файл</a:t>
            </a:r>
            <a:r>
              <a:rPr lang="en-US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имя которого соответствует названию основного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документа (кроме случаев, когда приложение имеет собственный код и является самостоятельным документом).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Количество приложений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представленных отдельными томами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 соответствует перечню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указанному </a:t>
            </a:r>
            <a:b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</a:b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 основном документе.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 находится в режиме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редакторской правки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(рецензирования)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и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содержит комментарии.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 увеличена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версия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документа,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при этом документ претерпел изменения с момента последнего направления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Неверное заполнение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Листа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регистрации изменений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по Требованиям ФАП.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Код документа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по всему тексту должен быть одинаковым.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Неверное оформление </a:t>
            </a:r>
            <a:r>
              <a:rPr lang="ru-RU" sz="1500" b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Аннотации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(отсутствуют реквизиты, указание подсистем, этапа/периода проведения работ).</a:t>
            </a:r>
            <a:endParaRPr sz="1500"/>
          </a:p>
          <a:p>
            <a:pPr algn="just"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Неверные ссылки (коды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документов, номера и даты контрактов и т.п.),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упоминаемые в </a:t>
            </a:r>
            <a:r>
              <a:rPr lang="ru-RU" sz="150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тексте.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cs typeface="Arial"/>
              </a:rPr>
              <a:t>В приложениях к основным документам </a:t>
            </a:r>
            <a:r>
              <a:rPr lang="ru-RU" sz="1500">
                <a:solidFill>
                  <a:srgbClr val="000000"/>
                </a:solidFill>
                <a:latin typeface="Arial"/>
                <a:cs typeface="Arial"/>
              </a:rPr>
              <a:t>(оформленных отдельным файлом) </a:t>
            </a:r>
            <a:r>
              <a:rPr lang="ru-RU" sz="1500" b="1">
                <a:solidFill>
                  <a:srgbClr val="000000"/>
                </a:solidFill>
                <a:latin typeface="Arial"/>
                <a:cs typeface="Arial"/>
              </a:rPr>
              <a:t>излишне</a:t>
            </a:r>
            <a:r>
              <a:rPr lang="ru-RU" sz="1500">
                <a:solidFill>
                  <a:srgbClr val="000000"/>
                </a:solidFill>
                <a:latin typeface="Arial"/>
                <a:cs typeface="Arial"/>
              </a:rPr>
              <a:t> оформление разделов «Лист утверждения», «Аннотация», «Согласовано</a:t>
            </a:r>
            <a:r>
              <a:rPr lang="ru-RU" sz="1500">
                <a:solidFill>
                  <a:srgbClr val="000000"/>
                </a:solidFill>
              </a:rPr>
              <a:t>», «Лист </a:t>
            </a:r>
            <a:r>
              <a:rPr lang="ru-RU" sz="1500">
                <a:solidFill>
                  <a:srgbClr val="000000"/>
                </a:solidFill>
              </a:rPr>
              <a:t>регистрации изменений».</a:t>
            </a:r>
            <a:endParaRPr lang="ru-RU" sz="150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buFont typeface="Wingdings"/>
              <a:buChar char="Ø"/>
              <a:defRPr/>
            </a:pPr>
            <a:r>
              <a:rPr lang="ru-RU" sz="1500">
                <a:solidFill>
                  <a:srgbClr val="000000"/>
                </a:solidFill>
                <a:latin typeface="Arial"/>
                <a:cs typeface="Arial"/>
              </a:rPr>
              <a:t>Количество листов в документе в разделе «Титульный лист» указывается без учета раздела «Лист утверждения» и оборотной стороны последней страницы документа (где обычно располагается 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QR-</a:t>
            </a:r>
            <a:r>
              <a:rPr lang="ru-RU" sz="1500">
                <a:solidFill>
                  <a:srgbClr val="000000"/>
                </a:solidFill>
                <a:latin typeface="Arial"/>
                <a:cs typeface="Arial"/>
              </a:rPr>
              <a:t>код и/или отметка о печати ДСП).</a:t>
            </a:r>
            <a:endParaRPr sz="1500"/>
          </a:p>
          <a:p>
            <a:pPr marL="342900" indent="-342900">
              <a:buFont typeface="+mj-lt"/>
              <a:buAutoNum type="arabicPeriod"/>
              <a:defRPr/>
            </a:pPr>
            <a:endParaRPr lang="ru-RU" sz="160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2087838210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9253568" y="6394479"/>
            <a:ext cx="2804160" cy="35844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B7D712-3ABE-7E29-DDBB-8AE65E91C1A0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0677634" name="Holder 2"/>
          <p:cNvSpPr>
            <a:spLocks noGrp="1"/>
          </p:cNvSpPr>
          <p:nvPr>
            <p:ph type="title"/>
          </p:nvPr>
        </p:nvSpPr>
        <p:spPr bwMode="auto">
          <a:xfrm>
            <a:off x="6023992" y="271313"/>
            <a:ext cx="5789967" cy="3584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z="185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Спасибо</a:t>
            </a:r>
            <a:r>
              <a:rPr sz="185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5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за</a:t>
            </a:r>
            <a:r>
              <a:rPr sz="185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5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внимание</a:t>
            </a:r>
            <a:endParaRPr/>
          </a:p>
        </p:txBody>
      </p:sp>
      <p:pic>
        <p:nvPicPr>
          <p:cNvPr id="196133442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0" y="84546"/>
            <a:ext cx="1869921" cy="731979"/>
          </a:xfrm>
          <a:prstGeom prst="rect">
            <a:avLst/>
          </a:prstGeom>
        </p:spPr>
      </p:pic>
      <p:pic>
        <p:nvPicPr>
          <p:cNvPr id="1485431341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0" y="84546"/>
            <a:ext cx="1869921" cy="731979"/>
          </a:xfrm>
          <a:prstGeom prst="rect">
            <a:avLst/>
          </a:prstGeom>
        </p:spPr>
      </p:pic>
      <p:sp>
        <p:nvSpPr>
          <p:cNvPr id="224217330" name=" 224217329"/>
          <p:cNvSpPr/>
          <p:nvPr/>
        </p:nvSpPr>
        <p:spPr bwMode="auto">
          <a:xfrm>
            <a:off x="4277440" y="3017645"/>
            <a:ext cx="4976379" cy="91443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ctr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Рекомендуем присоединиться к нашему информационному каналу</a:t>
            </a:r>
            <a:endParaRPr/>
          </a:p>
          <a:p>
            <a:pPr algn="l">
              <a:defRPr/>
            </a:pPr>
            <a:r>
              <a:rPr sz="1800" b="0" i="0" u="sng">
                <a:solidFill>
                  <a:srgbClr val="000000"/>
                </a:solidFill>
                <a:latin typeface="Arial"/>
                <a:ea typeface="Arial"/>
                <a:cs typeface="Arial"/>
                <a:hlinkClick r:id="rId3" tooltip="https://t.me/+fyr4tCYF8lMxODhi"/>
              </a:rPr>
              <a:t>https://t.me/+fyr4tCYF8lMxODhi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15532784" name="Рисунок 151553278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70836" y="2244398"/>
            <a:ext cx="2369202" cy="2369202"/>
          </a:xfrm>
          <a:prstGeom prst="rect">
            <a:avLst/>
          </a:prstGeom>
        </p:spPr>
      </p:pic>
      <p:sp>
        <p:nvSpPr>
          <p:cNvPr id="1860799717" name="object 9"/>
          <p:cNvSpPr/>
          <p:nvPr/>
        </p:nvSpPr>
        <p:spPr bwMode="auto">
          <a:xfrm>
            <a:off x="9556594" y="437320"/>
            <a:ext cx="2623131" cy="5820408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3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7" name="Title 1"/>
          <p:cNvSpPr txBox="1"/>
          <p:nvPr/>
        </p:nvSpPr>
        <p:spPr bwMode="auto">
          <a:xfrm>
            <a:off x="623887" y="948402"/>
            <a:ext cx="10944225" cy="82441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>
                <a:solidFill>
                  <a:schemeClr val="accent5">
                    <a:lumMod val="50000"/>
                  </a:schemeClr>
                </a:solidFill>
              </a:rPr>
              <a:t>Содержание</a:t>
            </a:r>
            <a:endParaRPr/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839416" y="1801421"/>
            <a:ext cx="10944720" cy="4593059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922" indent="-316922">
              <a:buFont typeface="Arial"/>
              <a:buAutoNum type="arabicPeriod"/>
              <a:defRPr/>
            </a:pPr>
            <a:endParaRPr lang="ru-RU" sz="12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95400" y="1687069"/>
            <a:ext cx="1094422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Разделы: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u="sng"/>
              <a:t>Нововведения </a:t>
            </a:r>
            <a:r>
              <a:rPr lang="ru-RU" u="sng"/>
              <a:t>в Требования </a:t>
            </a:r>
            <a:r>
              <a:rPr lang="ru-RU" u="sng"/>
              <a:t>ФАП 6.1:</a:t>
            </a:r>
            <a:endParaRPr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3" action="ppaction://hlinksldjump" tooltip="ppaction://hlinksldjumpslide4"/>
              </a:rPr>
              <a:t>Добавлены новые Коды в части Типа для следующих </a:t>
            </a:r>
            <a:r>
              <a:rPr lang="ru-RU" sz="1400" u="sng">
                <a:hlinkClick r:id="rId3" action="ppaction://hlinksldjump" tooltip="ppaction://hlinksldjumpslide4"/>
              </a:rPr>
              <a:t>документов</a:t>
            </a:r>
            <a:endParaRPr lang="ru-RU" sz="1400"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4" action="ppaction://hlinksldjump" tooltip="ppaction://hlinksldjumpslide5"/>
              </a:rPr>
              <a:t>Добавлены новые Коды в части Подсистемы для следующих подсистем </a:t>
            </a:r>
            <a:r>
              <a:rPr lang="ru-RU" sz="1400" u="sng">
                <a:hlinkClick r:id="rId4" action="ppaction://hlinksldjump" tooltip="ppaction://hlinksldjumpslide5"/>
              </a:rPr>
              <a:t>ИС</a:t>
            </a:r>
            <a:endParaRPr lang="ru-RU" sz="1400"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5" action="ppaction://hlinksldjump" tooltip="ppaction://hlinksldjumpslide7"/>
              </a:rPr>
              <a:t>Дополнения к Требованиям по содержанию следующих </a:t>
            </a:r>
            <a:r>
              <a:rPr lang="ru-RU" sz="1400" u="sng">
                <a:hlinkClick r:id="rId5" action="ppaction://hlinksldjump" tooltip="ppaction://hlinksldjumpslide7"/>
              </a:rPr>
              <a:t>документов по </a:t>
            </a:r>
            <a:r>
              <a:rPr lang="ru-RU" sz="1400" u="sng">
                <a:hlinkClick r:id="rId5" action="ppaction://hlinksldjump" tooltip="ppaction://hlinksldjumpslide7"/>
              </a:rPr>
              <a:t>защите информации (Приложение №3 к Требованиям ФАП 6.1</a:t>
            </a:r>
            <a:r>
              <a:rPr lang="ru-RU" sz="1400" u="sng">
                <a:hlinkClick r:id="rId5" action="ppaction://hlinksldjump" tooltip="ppaction://hlinksldjumpslide7"/>
              </a:rPr>
              <a:t>)</a:t>
            </a:r>
            <a:endParaRPr lang="ru-RU" sz="1400"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6" action="ppaction://hlinksldjump" tooltip="ppaction://hlinksldjumpslide11"/>
              </a:rPr>
              <a:t>Требования к оформлению исходных </a:t>
            </a:r>
            <a:r>
              <a:rPr lang="ru-RU" sz="1400" u="sng">
                <a:hlinkClick r:id="rId6" action="ppaction://hlinksldjump" tooltip="ppaction://hlinksldjumpslide11"/>
              </a:rPr>
              <a:t>кодов</a:t>
            </a:r>
            <a:endParaRPr lang="ru-RU" sz="1400"/>
          </a:p>
          <a:p>
            <a:pPr>
              <a:defRPr/>
            </a:pPr>
            <a:r>
              <a:rPr lang="ru-RU"/>
              <a:t>2. </a:t>
            </a:r>
            <a:r>
              <a:rPr lang="ru-RU" u="sng">
                <a:hlinkClick r:id="rId7" action="ppaction://hlinksldjump" tooltip="ppaction://hlinksldjumpslide12"/>
              </a:rPr>
              <a:t>Нюансы оформления в Требованиях ФАП</a:t>
            </a:r>
            <a:endParaRPr lang="ru-RU"/>
          </a:p>
          <a:p>
            <a:pPr>
              <a:defRPr/>
            </a:pPr>
            <a:r>
              <a:rPr lang="ru-RU"/>
              <a:t>3. </a:t>
            </a:r>
            <a:r>
              <a:rPr lang="ru-RU" u="sng">
                <a:hlinkClick r:id="rId8" action="ppaction://hlinksldjump" tooltip="ppaction://hlinksldjumpslide13"/>
              </a:rPr>
              <a:t>Общие рекомендации </a:t>
            </a:r>
            <a:r>
              <a:rPr lang="ru-RU" u="sng">
                <a:hlinkClick r:id="rId8" action="ppaction://hlinksldjump" tooltip="ppaction://hlinksldjumpslide13"/>
              </a:rPr>
              <a:t>по оформлению </a:t>
            </a:r>
            <a:r>
              <a:rPr lang="ru-RU" u="sng">
                <a:hlinkClick r:id="rId8" action="ppaction://hlinksldjump" tooltip="ppaction://hlinksldjumpslide13"/>
              </a:rPr>
              <a:t>документов</a:t>
            </a:r>
            <a:endParaRPr lang="ru-RU" u="sng"/>
          </a:p>
          <a:p>
            <a:pPr>
              <a:defRPr/>
            </a:pPr>
            <a:r>
              <a:rPr lang="ru-RU"/>
              <a:t>4. </a:t>
            </a:r>
            <a:r>
              <a:rPr lang="ru-RU" u="sng"/>
              <a:t>Рекомендации по оформлению конкретных документов:</a:t>
            </a:r>
            <a:endParaRPr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9" action="ppaction://hlinksldjump" tooltip="ppaction://hlinksldjumpslide22"/>
              </a:rPr>
              <a:t>Аналитическая записка</a:t>
            </a:r>
            <a:endParaRPr lang="ru-RU" sz="1400"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10" action="ppaction://hlinksldjump" tooltip="ppaction://hlinksldjumpslide23"/>
              </a:rPr>
              <a:t>Плановая и оперативная отчетность</a:t>
            </a:r>
            <a:endParaRPr lang="ru-RU" sz="1400"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11" action="ppaction://hlinksldjump" tooltip="ppaction://hlinksldjumpslide24"/>
              </a:rPr>
              <a:t>Каталог ИТ-сервиса</a:t>
            </a:r>
            <a:endParaRPr lang="ru-RU" sz="1400"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12" action="ppaction://hlinksldjump" tooltip="ppaction://hlinksldjumpslide25"/>
              </a:rPr>
              <a:t>Документы с грифом «Для служебного пользования» (ДСП</a:t>
            </a:r>
            <a:r>
              <a:rPr lang="ru-RU" sz="1400"/>
              <a:t>)</a:t>
            </a:r>
            <a:endParaRPr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1400" u="sng">
                <a:hlinkClick r:id="rId13" action="ppaction://hlinksldjump" tooltip="ppaction://hlinksldjumpslide27"/>
              </a:rPr>
              <a:t>Акты </a:t>
            </a:r>
            <a:r>
              <a:rPr lang="ru-RU" sz="1400" u="sng">
                <a:hlinkClick r:id="rId13" action="ppaction://hlinksldjump" tooltip="ppaction://hlinksldjumpslide27"/>
              </a:rPr>
              <a:t>и протоколы для АСД и Официального сайта </a:t>
            </a:r>
            <a:r>
              <a:rPr lang="ru-RU" sz="1400" u="sng">
                <a:hlinkClick r:id="rId13" action="ppaction://hlinksldjump" tooltip="ppaction://hlinksldjumpslide27"/>
              </a:rPr>
              <a:t>ФК</a:t>
            </a:r>
            <a:endParaRPr lang="ru-RU" u="sng"/>
          </a:p>
          <a:p>
            <a:pPr>
              <a:defRPr/>
            </a:pPr>
            <a:r>
              <a:rPr lang="ru-RU"/>
              <a:t>5. </a:t>
            </a:r>
            <a:r>
              <a:rPr lang="ru-RU" u="sng">
                <a:hlinkClick r:id="rId14" action="ppaction://hlinksldjump" tooltip="ppaction://hlinksldjumpslide28"/>
              </a:rPr>
              <a:t>Оформление </a:t>
            </a:r>
            <a:r>
              <a:rPr lang="ru-RU" u="sng">
                <a:hlinkClick r:id="rId14" action="ppaction://hlinksldjump" tooltip="ppaction://hlinksldjumpslide28"/>
              </a:rPr>
              <a:t>документов (отдельных </a:t>
            </a:r>
            <a:r>
              <a:rPr lang="ru-RU" u="sng">
                <a:hlinkClick r:id="rId14" action="ppaction://hlinksldjump" tooltip="ppaction://hlinksldjumpslide28"/>
              </a:rPr>
              <a:t>томов)</a:t>
            </a:r>
            <a:endParaRPr lang="ru-RU"/>
          </a:p>
          <a:p>
            <a:pPr>
              <a:defRPr/>
            </a:pPr>
            <a:r>
              <a:rPr lang="ru-RU"/>
              <a:t>6</a:t>
            </a:r>
            <a:r>
              <a:rPr lang="ru-RU"/>
              <a:t>. </a:t>
            </a:r>
            <a:r>
              <a:rPr lang="ru-RU" u="sng">
                <a:hlinkClick r:id="rId15" action="ppaction://hlinksldjump" tooltip="ppaction://hlinksldjumpslide31"/>
              </a:rPr>
              <a:t>Требования к оформлению дисков</a:t>
            </a:r>
            <a:endParaRPr lang="ru-RU"/>
          </a:p>
          <a:p>
            <a:pPr>
              <a:defRPr/>
            </a:pPr>
            <a:r>
              <a:rPr lang="ru-RU"/>
              <a:t>7. </a:t>
            </a:r>
            <a:r>
              <a:rPr lang="ru-RU" u="sng">
                <a:hlinkClick r:id="rId16" action="ppaction://hlinksldjump" tooltip="ppaction://hlinksldjumpslide33"/>
              </a:rPr>
              <a:t>Оформление документов ГОСТ Р </a:t>
            </a:r>
            <a:r>
              <a:rPr lang="ru-RU" u="sng">
                <a:hlinkClick r:id="rId16" action="ppaction://hlinksldjump" tooltip="ppaction://hlinksldjumpslide33"/>
              </a:rPr>
              <a:t>2.105-2019 и по ПП 1233</a:t>
            </a:r>
            <a:endParaRPr lang="ru-RU" u="sng"/>
          </a:p>
          <a:p>
            <a:pPr>
              <a:defRPr/>
            </a:pPr>
            <a:r>
              <a:rPr lang="ru-RU"/>
              <a:t>8. </a:t>
            </a:r>
            <a:r>
              <a:rPr lang="ru-RU" u="sng">
                <a:hlinkClick r:id="rId17" action="ppaction://hlinksldjump" tooltip="ppaction://hlinksldjumpslide36"/>
              </a:rPr>
              <a:t>Критичные ошибки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Добавлены новые Коды в части </a:t>
            </a:r>
            <a:r>
              <a:rPr lang="ru-RU" sz="3300" u="sng">
                <a:solidFill>
                  <a:schemeClr val="accent5">
                    <a:lumMod val="50000"/>
                  </a:schemeClr>
                </a:solidFill>
              </a:rPr>
              <a:t>Типа</a:t>
            </a: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 для следующих документов</a:t>
            </a:r>
            <a:endParaRPr u="sng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862420"/>
            <a:ext cx="11016729" cy="444690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«ПЗ» </a:t>
            </a:r>
            <a:r>
              <a:rPr lang="ru-RU" sz="1750"/>
              <a:t>– Пояснительная записка к техническому проекту системы (подсистемы) защиты </a:t>
            </a:r>
            <a:r>
              <a:rPr lang="ru-RU" sz="1750"/>
              <a:t>информации (</a:t>
            </a:r>
            <a:r>
              <a:rPr lang="ru-RU" sz="1750" i="1"/>
              <a:t>в коде используется </a:t>
            </a:r>
            <a:r>
              <a:rPr lang="ru-RU" sz="1750" i="1">
                <a:solidFill>
                  <a:srgbClr val="FF0000"/>
                </a:solidFill>
              </a:rPr>
              <a:t>буква</a:t>
            </a:r>
            <a:r>
              <a:rPr lang="ru-RU" sz="1750"/>
              <a:t>);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«ТК» </a:t>
            </a:r>
            <a:r>
              <a:rPr lang="ru-RU" sz="1750"/>
              <a:t>- Технологическая карта (является Приложением к документу «Технологический регламент»); 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</a:t>
            </a:r>
            <a:r>
              <a:rPr lang="ru-RU" sz="1750" b="1"/>
              <a:t>ПЛ» </a:t>
            </a:r>
            <a:r>
              <a:rPr lang="ru-RU" sz="1750"/>
              <a:t>- План мероприятий по защите </a:t>
            </a:r>
            <a:r>
              <a:rPr lang="ru-RU" sz="1750"/>
              <a:t>информации;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«ОТ1» </a:t>
            </a:r>
            <a:r>
              <a:rPr lang="ru-RU" sz="1750"/>
              <a:t>– Отчет о проверочном восстановлении/Отчет о проведении проверочного </a:t>
            </a:r>
            <a:r>
              <a:rPr lang="ru-RU" sz="1750"/>
              <a:t>восстановления;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«ОТ2» </a:t>
            </a:r>
            <a:r>
              <a:rPr lang="ru-RU" sz="1750"/>
              <a:t>– Отчет о результатах анализа потенциального воздействия планируемых изменений ИС и ее системы защиты информации на обеспечение защиты информации, возникновение дополнительных угроз безопасности информации и работоспособности </a:t>
            </a:r>
            <a:r>
              <a:rPr lang="ru-RU" sz="1750"/>
              <a:t>ИС;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«ОТ3» </a:t>
            </a:r>
            <a:r>
              <a:rPr lang="ru-RU" sz="1750"/>
              <a:t>– Отчет о результатах анализа уязвимостей (</a:t>
            </a:r>
            <a:r>
              <a:rPr lang="ru-RU" sz="1750" i="1"/>
              <a:t>в коде используется </a:t>
            </a:r>
            <a:r>
              <a:rPr lang="ru-RU" sz="1750" i="1">
                <a:solidFill>
                  <a:srgbClr val="FF0000"/>
                </a:solidFill>
              </a:rPr>
              <a:t>цифра</a:t>
            </a:r>
            <a:r>
              <a:rPr lang="ru-RU" sz="1750"/>
              <a:t>);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«ОТ4» </a:t>
            </a:r>
            <a:r>
              <a:rPr lang="ru-RU" sz="1750"/>
              <a:t>– Отчет об </a:t>
            </a:r>
            <a:r>
              <a:rPr lang="ru-RU" sz="1750"/>
              <a:t>обследовании;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«ОТ5» </a:t>
            </a:r>
            <a:r>
              <a:rPr lang="ru-RU" sz="1750"/>
              <a:t>– Отчет об обеспечении защиты информации в </a:t>
            </a:r>
            <a:r>
              <a:rPr lang="ru-RU" sz="1750"/>
              <a:t>ИС;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1750" b="1"/>
              <a:t>«ОТ6» </a:t>
            </a:r>
            <a:r>
              <a:rPr lang="ru-RU" sz="1750"/>
              <a:t>– Отчет об оказании </a:t>
            </a:r>
            <a:r>
              <a:rPr lang="ru-RU" sz="1750"/>
              <a:t>Услуг.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 lang="ru-RU" sz="1750" i="1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 lang="ru-RU" sz="175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 sz="1750">
              <a:solidFill>
                <a:srgbClr val="002060"/>
              </a:solidFill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Добавлены новые Коды в части </a:t>
            </a:r>
            <a:r>
              <a:rPr lang="ru-RU" sz="3300" u="sng">
                <a:solidFill>
                  <a:schemeClr val="accent5">
                    <a:lumMod val="50000"/>
                  </a:schemeClr>
                </a:solidFill>
              </a:rPr>
              <a:t>Подсистемы</a:t>
            </a: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 для следующих </a:t>
            </a: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ИС</a:t>
            </a:r>
            <a:endParaRPr u="sng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932378"/>
            <a:ext cx="11016729" cy="43769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02,01 </a:t>
            </a:r>
            <a:r>
              <a:rPr lang="ru-RU"/>
              <a:t>– Подсистема управления доходами (Модуль администрирования и распределения доходов</a:t>
            </a:r>
            <a:r>
              <a:rPr lang="ru-RU"/>
              <a:t>) </a:t>
            </a:r>
            <a:r>
              <a:rPr lang="ru-RU">
                <a:solidFill>
                  <a:srgbClr val="C00000"/>
                </a:solidFill>
              </a:rPr>
              <a:t>ГИИС ЭБ </a:t>
            </a:r>
            <a:r>
              <a:rPr lang="ru-RU" sz="1600" i="1"/>
              <a:t>(сокращенно </a:t>
            </a:r>
            <a:r>
              <a:rPr lang="ru-RU" sz="1600" b="1" i="1"/>
              <a:t>ПУД </a:t>
            </a:r>
            <a:r>
              <a:rPr lang="ru-RU" sz="1600" b="1" i="1"/>
              <a:t>МАиРД</a:t>
            </a:r>
            <a:r>
              <a:rPr lang="ru-RU" sz="1600" b="1" i="1"/>
              <a:t> ГИИС ЭБ</a:t>
            </a:r>
            <a:r>
              <a:rPr lang="ru-RU" sz="1600" i="1"/>
              <a:t>); 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05,10 </a:t>
            </a:r>
            <a:r>
              <a:rPr lang="ru-RU"/>
              <a:t>- Подсистема управления расходами (Модуль бюджетного процесса в части казначейского обслуживания, а также исполнения бюджетов субъектов Российской Федерации (местных бюджетов), государственных внебюджетных фондов) </a:t>
            </a:r>
            <a:r>
              <a:rPr lang="ru-RU">
                <a:solidFill>
                  <a:srgbClr val="C00000"/>
                </a:solidFill>
              </a:rPr>
              <a:t>ГИИС ЭБ </a:t>
            </a:r>
            <a:r>
              <a:rPr lang="ru-RU" sz="1600" i="1"/>
              <a:t>(сокращенно </a:t>
            </a:r>
            <a:r>
              <a:rPr lang="ru-RU" sz="1600" b="1" i="1"/>
              <a:t>ПУР МБП ГИИС ЭБ</a:t>
            </a:r>
            <a:r>
              <a:rPr lang="ru-RU" sz="1600" i="1"/>
              <a:t>); 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en-US" b="1"/>
              <a:t>0</a:t>
            </a:r>
            <a:r>
              <a:rPr lang="ru-RU" b="1"/>
              <a:t>5,11 </a:t>
            </a:r>
            <a:r>
              <a:rPr lang="ru-RU"/>
              <a:t>- Подсистема управления расходами (Модуль ведения операций по исполнению обязательств участников бюджетного процесса и операций со средствами юридических лиц, не являющихся участниками бюджетного процесса: </a:t>
            </a:r>
            <a:r>
              <a:rPr lang="ru-RU" b="1"/>
              <a:t>компонент </a:t>
            </a:r>
            <a:r>
              <a:rPr lang="ru-RU" b="1"/>
              <a:t>ведения операций со средствами юридических лиц, не являющихся участниками бюджетного процесса</a:t>
            </a:r>
            <a:r>
              <a:rPr lang="ru-RU" b="1"/>
              <a:t>) </a:t>
            </a:r>
            <a:r>
              <a:rPr lang="ru-RU">
                <a:solidFill>
                  <a:srgbClr val="C00000"/>
                </a:solidFill>
              </a:rPr>
              <a:t>ГИИС Э</a:t>
            </a:r>
            <a:r>
              <a:rPr lang="ru-RU"/>
              <a:t>Б; 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06,03</a:t>
            </a:r>
            <a:r>
              <a:rPr lang="ru-RU"/>
              <a:t> </a:t>
            </a:r>
            <a:r>
              <a:rPr lang="ru-RU"/>
              <a:t>- Подсистема управления закупками (Модуль осуществления контроля в соответствии с частью 5 статьи 99 Федерального закона от 5 апреля 2013 г. N. 44-ФЗ «О контрактной системе в сфере закупок товаров, работ, услуг для обеспечения государственных и муниципальных нужд» в части сведений, составляющих государственную тайну</a:t>
            </a:r>
            <a:r>
              <a:rPr lang="ru-RU"/>
              <a:t>) </a:t>
            </a:r>
            <a:r>
              <a:rPr lang="ru-RU">
                <a:solidFill>
                  <a:srgbClr val="C00000"/>
                </a:solidFill>
              </a:rPr>
              <a:t>ГИИС ЭБ </a:t>
            </a:r>
            <a:r>
              <a:rPr lang="ru-RU"/>
              <a:t>(</a:t>
            </a:r>
            <a:r>
              <a:rPr lang="ru-RU" sz="1600" i="1"/>
              <a:t>сокращенно </a:t>
            </a:r>
            <a:r>
              <a:rPr lang="ru-RU" sz="1600" b="1" i="1"/>
              <a:t>ПУЗ МК ГТ ГИИС ЭБ</a:t>
            </a:r>
            <a:r>
              <a:rPr lang="ru-RU"/>
              <a:t>);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Добавлены новые Коды в части </a:t>
            </a:r>
            <a:r>
              <a:rPr lang="ru-RU" sz="3300" u="sng">
                <a:solidFill>
                  <a:schemeClr val="accent5">
                    <a:lumMod val="50000"/>
                  </a:schemeClr>
                </a:solidFill>
              </a:rPr>
              <a:t>Подсистемы</a:t>
            </a: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 для следующих </a:t>
            </a:r>
            <a:r>
              <a:rPr lang="ru-RU" sz="3300" b="0" u="sng">
                <a:solidFill>
                  <a:schemeClr val="accent5">
                    <a:lumMod val="50000"/>
                  </a:schemeClr>
                </a:solidFill>
              </a:rPr>
              <a:t>ИС</a:t>
            </a:r>
            <a:endParaRPr u="sng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932378"/>
            <a:ext cx="11016729" cy="43769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06,04 </a:t>
            </a:r>
            <a:r>
              <a:rPr lang="ru-RU"/>
              <a:t>– Подсистема управления закупками (Модуль формирования и ведения реестров, предусмотренных Федеральным законом «О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/>
              <a:t>») </a:t>
            </a:r>
            <a:r>
              <a:rPr lang="ru-RU">
                <a:solidFill>
                  <a:srgbClr val="C00000"/>
                </a:solidFill>
              </a:rPr>
              <a:t>ГИИС ЭБ </a:t>
            </a:r>
            <a:r>
              <a:rPr lang="ru-RU"/>
              <a:t>(</a:t>
            </a:r>
            <a:r>
              <a:rPr lang="ru-RU" sz="1600" i="1"/>
              <a:t>сокращенно </a:t>
            </a:r>
            <a:r>
              <a:rPr lang="ru-RU" sz="1600" b="1" i="1"/>
              <a:t>ПУЗ ВР ГИИС ЭБ</a:t>
            </a:r>
            <a:r>
              <a:rPr lang="ru-RU"/>
              <a:t>);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09,04</a:t>
            </a:r>
            <a:r>
              <a:rPr lang="ru-RU"/>
              <a:t> - Подсистема учета и </a:t>
            </a:r>
            <a:r>
              <a:rPr lang="ru-RU"/>
              <a:t>отчетности (</a:t>
            </a:r>
            <a:r>
              <a:rPr lang="ru-RU"/>
              <a:t>Модуль ведения казначейского учета</a:t>
            </a:r>
            <a:r>
              <a:rPr lang="ru-RU"/>
              <a:t>)</a:t>
            </a:r>
            <a:r>
              <a:rPr lang="ru-RU">
                <a:solidFill>
                  <a:srgbClr val="C00000"/>
                </a:solidFill>
              </a:rPr>
              <a:t> ГИИС ЭБ</a:t>
            </a:r>
            <a:r>
              <a:rPr lang="ru-RU"/>
              <a:t> (</a:t>
            </a:r>
            <a:r>
              <a:rPr lang="ru-RU" sz="1600" i="1"/>
              <a:t>сокращенно </a:t>
            </a:r>
            <a:r>
              <a:rPr lang="ru-RU" sz="1600" b="1" i="1"/>
              <a:t>ПУиО</a:t>
            </a:r>
            <a:r>
              <a:rPr lang="ru-RU" sz="1600" b="1" i="1"/>
              <a:t> МВКУ ГИИС ЭБ</a:t>
            </a:r>
            <a:r>
              <a:rPr lang="ru-RU"/>
              <a:t>);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02,00 </a:t>
            </a:r>
            <a:r>
              <a:rPr lang="ru-RU"/>
              <a:t>– Подсистема «Цифровой проект» </a:t>
            </a:r>
            <a:r>
              <a:rPr lang="ru-RU"/>
              <a:t>системы </a:t>
            </a:r>
            <a:r>
              <a:rPr lang="ru-RU">
                <a:solidFill>
                  <a:srgbClr val="C00000"/>
                </a:solidFill>
              </a:rPr>
              <a:t>Ведомственный портал ФК</a:t>
            </a:r>
            <a:r>
              <a:rPr lang="ru-RU"/>
              <a:t>;</a:t>
            </a:r>
            <a:endParaRPr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03,00</a:t>
            </a:r>
            <a:r>
              <a:rPr lang="ru-RU"/>
              <a:t> </a:t>
            </a:r>
            <a:r>
              <a:rPr lang="ru-RU"/>
              <a:t>– Подсистема «Цифровые внутренние коммуникации» системы </a:t>
            </a:r>
            <a:r>
              <a:rPr lang="ru-RU">
                <a:solidFill>
                  <a:srgbClr val="C00000"/>
                </a:solidFill>
              </a:rPr>
              <a:t>Ведомственный портал ФК</a:t>
            </a:r>
            <a:r>
              <a:rPr lang="ru-RU"/>
              <a:t>;</a:t>
            </a:r>
            <a:endParaRPr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04,00</a:t>
            </a:r>
            <a:r>
              <a:rPr lang="ru-RU"/>
              <a:t> </a:t>
            </a:r>
            <a:r>
              <a:rPr lang="ru-RU"/>
              <a:t>– Подсистема «Цифровой план и мониторинг</a:t>
            </a:r>
            <a:r>
              <a:rPr lang="ru-RU"/>
              <a:t>» </a:t>
            </a:r>
            <a:r>
              <a:rPr lang="ru-RU"/>
              <a:t>системы </a:t>
            </a:r>
            <a:r>
              <a:rPr lang="ru-RU">
                <a:solidFill>
                  <a:srgbClr val="C00000"/>
                </a:solidFill>
              </a:rPr>
              <a:t>Ведомственный портал ФК</a:t>
            </a:r>
            <a:r>
              <a:rPr lang="ru-RU"/>
              <a:t>;</a:t>
            </a:r>
            <a:endParaRPr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12,00 </a:t>
            </a:r>
            <a:r>
              <a:rPr lang="ru-RU"/>
              <a:t>- Автоматизация органа криптографической </a:t>
            </a:r>
            <a:r>
              <a:rPr lang="ru-RU"/>
              <a:t>защиты </a:t>
            </a:r>
            <a:r>
              <a:rPr lang="ru-RU">
                <a:solidFill>
                  <a:srgbClr val="C00000"/>
                </a:solidFill>
              </a:rPr>
              <a:t>СОБИ ФК </a:t>
            </a:r>
            <a:r>
              <a:rPr lang="ru-RU"/>
              <a:t>(</a:t>
            </a:r>
            <a:r>
              <a:rPr lang="ru-RU" sz="1600" i="1"/>
              <a:t>сокращенно </a:t>
            </a:r>
            <a:r>
              <a:rPr lang="ru-RU" sz="1600" b="1" i="1"/>
              <a:t>АОКЗ СОБИ ФК</a:t>
            </a:r>
            <a:r>
              <a:rPr lang="ru-RU"/>
              <a:t>).</a:t>
            </a:r>
            <a:endParaRPr lang="ru-RU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 lang="ru-RU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551384" y="1027146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3600" b="0" u="sng">
                <a:solidFill>
                  <a:srgbClr val="002060"/>
                </a:solidFill>
              </a:rPr>
              <a:t>Дополнения к Требованиям по </a:t>
            </a:r>
            <a:r>
              <a:rPr lang="ru-RU" sz="3600" b="0" u="sng">
                <a:solidFill>
                  <a:srgbClr val="002060"/>
                </a:solidFill>
              </a:rPr>
              <a:t>содержанию следующих </a:t>
            </a:r>
            <a:r>
              <a:rPr lang="ru-RU" sz="3600" b="0" u="sng">
                <a:solidFill>
                  <a:srgbClr val="002060"/>
                </a:solidFill>
              </a:rPr>
              <a:t>документов</a:t>
            </a:r>
            <a:br>
              <a:rPr lang="ru-RU" sz="3600" b="0" u="sng">
                <a:solidFill>
                  <a:srgbClr val="002060"/>
                </a:solidFill>
              </a:rPr>
            </a:br>
            <a:br>
              <a:rPr lang="ru-RU" sz="3600" b="0" u="sng">
                <a:solidFill>
                  <a:srgbClr val="002060"/>
                </a:solidFill>
              </a:rPr>
            </a:br>
            <a:r>
              <a:rPr lang="ru-RU" sz="3600" b="0" u="sng">
                <a:solidFill>
                  <a:srgbClr val="002060"/>
                </a:solidFill>
              </a:rPr>
              <a:t>по </a:t>
            </a:r>
            <a:r>
              <a:rPr lang="ru-RU" sz="3600" b="0" u="sng">
                <a:solidFill>
                  <a:srgbClr val="002060"/>
                </a:solidFill>
              </a:rPr>
              <a:t>защите информации (Приложение №3 к Требованиям ФАП 6.1):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4" y="2293206"/>
            <a:ext cx="11016729" cy="401690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«Модель </a:t>
            </a:r>
            <a:r>
              <a:rPr lang="ru-RU" b="1"/>
              <a:t>нарушителя информационной безопасности</a:t>
            </a:r>
            <a:r>
              <a:rPr lang="ru-RU" b="1"/>
              <a:t>»: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д</a:t>
            </a:r>
            <a:r>
              <a:rPr lang="ru-RU"/>
              <a:t>окумент должен соответствовать </a:t>
            </a:r>
            <a:r>
              <a:rPr lang="ru-RU"/>
              <a:t>нормативным правовым актам и методическими документами ФСБ </a:t>
            </a:r>
            <a:r>
              <a:rPr lang="ru-RU"/>
              <a:t>России;</a:t>
            </a:r>
            <a:endParaRPr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определение </a:t>
            </a:r>
            <a:r>
              <a:rPr lang="ru-RU"/>
              <a:t>возможностей нарушителя должно быть осуществлено с учётом класса защищённости </a:t>
            </a:r>
            <a:r>
              <a:rPr lang="ru-RU"/>
              <a:t>ИС;</a:t>
            </a:r>
            <a:endParaRPr lang="ru-RU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определение </a:t>
            </a:r>
            <a:r>
              <a:rPr lang="ru-RU"/>
              <a:t>требуемого класса СКЗИ должно осуществляется в соответствии с Требованиями о защите информации, содержащейся в государственных информационных системах, утвержденными приказом ФСБ России от 24.10.2022 № </a:t>
            </a:r>
            <a:r>
              <a:rPr lang="ru-RU"/>
              <a:t>524;</a:t>
            </a:r>
            <a:endParaRPr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Модель </a:t>
            </a:r>
            <a:r>
              <a:rPr lang="ru-RU"/>
              <a:t>нарушителя СКЗИ </a:t>
            </a:r>
            <a:r>
              <a:rPr lang="ru-RU" b="1"/>
              <a:t>не обязательно должно </a:t>
            </a:r>
            <a:r>
              <a:rPr lang="ru-RU" b="1"/>
              <a:t>быть </a:t>
            </a:r>
            <a:r>
              <a:rPr lang="ru-RU"/>
              <a:t>оформлено </a:t>
            </a:r>
            <a:r>
              <a:rPr lang="ru-RU"/>
              <a:t>в виде приложения к Модели угроз безопасности </a:t>
            </a:r>
            <a:r>
              <a:rPr lang="ru-RU"/>
              <a:t>информации;</a:t>
            </a:r>
            <a:endParaRPr lang="ru-RU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470400" y="172053"/>
            <a:ext cx="7518400" cy="574516"/>
          </a:xfrm>
        </p:spPr>
        <p:txBody>
          <a:bodyPr/>
          <a:lstStyle/>
          <a:p>
            <a:pPr>
              <a:defRPr/>
            </a:pPr>
            <a:br>
              <a:rPr lang="ru-RU" sz="1850">
                <a:solidFill>
                  <a:srgbClr val="002060"/>
                </a:solidFill>
              </a:rPr>
            </a:br>
            <a:endParaRPr lang="ru-RU" sz="185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4801" y="84547"/>
            <a:ext cx="1869921" cy="73198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 bwMode="auto">
          <a:xfrm>
            <a:off x="839416" y="906131"/>
            <a:ext cx="10514382" cy="866685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sz="3600" b="0" u="sng">
                <a:solidFill>
                  <a:srgbClr val="002060"/>
                </a:solidFill>
              </a:rPr>
              <a:t>Дополнения к Требованиям по </a:t>
            </a:r>
            <a:r>
              <a:rPr lang="ru-RU" sz="3600" b="0" u="sng">
                <a:solidFill>
                  <a:srgbClr val="002060"/>
                </a:solidFill>
              </a:rPr>
              <a:t>содержанию следующих </a:t>
            </a:r>
            <a:r>
              <a:rPr lang="ru-RU" sz="3600" b="0" u="sng">
                <a:solidFill>
                  <a:srgbClr val="002060"/>
                </a:solidFill>
              </a:rPr>
              <a:t>документов</a:t>
            </a:r>
            <a:br>
              <a:rPr lang="ru-RU" sz="3600" b="0" u="sng">
                <a:solidFill>
                  <a:srgbClr val="002060"/>
                </a:solidFill>
              </a:rPr>
            </a:br>
            <a:br>
              <a:rPr lang="ru-RU" sz="3600" b="0" u="sng">
                <a:solidFill>
                  <a:srgbClr val="002060"/>
                </a:solidFill>
              </a:rPr>
            </a:br>
            <a:r>
              <a:rPr lang="ru-RU" sz="3600" b="0" u="sng">
                <a:solidFill>
                  <a:srgbClr val="002060"/>
                </a:solidFill>
              </a:rPr>
              <a:t>по </a:t>
            </a:r>
            <a:r>
              <a:rPr lang="ru-RU" sz="3600" b="0" u="sng">
                <a:solidFill>
                  <a:srgbClr val="002060"/>
                </a:solidFill>
              </a:rPr>
              <a:t>защите информации (Приложение №3 к Требованиям ФАП 6.1):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383" y="1932378"/>
            <a:ext cx="11016729" cy="43769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 b="1"/>
              <a:t>Документ «Модель </a:t>
            </a:r>
            <a:r>
              <a:rPr lang="ru-RU" b="1"/>
              <a:t>нарушителя информационной безопасности</a:t>
            </a:r>
            <a:r>
              <a:rPr lang="ru-RU" b="1"/>
              <a:t>» </a:t>
            </a:r>
            <a:r>
              <a:rPr lang="ru-RU"/>
              <a:t>должен включать</a:t>
            </a:r>
            <a:r>
              <a:rPr lang="ru-RU" b="1"/>
              <a:t>: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перечень </a:t>
            </a:r>
            <a:r>
              <a:rPr lang="ru-RU"/>
              <a:t>персональных данных, обрабатываемых в информационной </a:t>
            </a:r>
            <a:r>
              <a:rPr lang="ru-RU"/>
              <a:t>системе;</a:t>
            </a:r>
            <a:endParaRPr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схему </a:t>
            </a:r>
            <a:r>
              <a:rPr lang="ru-RU"/>
              <a:t>информационного взаимодействия с описанием каналов связи, для защиты которых предполагается использовать средства криптографической защиты информации (далее – СКЗИ), с детализацией информационных потоков и объёмов передаваемых персональных данных между компонентами информационной системы и внешними субъектами с учетом структурно-функциональных характеристик информационной системы, информационных технологий и особенностей функционирования информационной системы;</a:t>
            </a:r>
            <a:endParaRPr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предположения </a:t>
            </a:r>
            <a:r>
              <a:rPr lang="ru-RU"/>
              <a:t>о возможностях, которые могут использоваться при создании способов, подготовке и проведении атак, и определение на этой  и с учетом типа актуальных угроз требуемого класса СКЗИ;</a:t>
            </a:r>
            <a:endParaRPr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ru-RU"/>
              <a:t>определение </a:t>
            </a:r>
            <a:r>
              <a:rPr lang="ru-RU"/>
              <a:t>требуемого класса средств электронной подписи, используемых для подписания электронных документов усиленной квалифицированной электронной </a:t>
            </a:r>
            <a:r>
              <a:rPr lang="ru-RU"/>
              <a:t>подписью.</a:t>
            </a:r>
            <a:endParaRPr lang="ru-RU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622799" y="324453"/>
            <a:ext cx="7233841" cy="5745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 defTabSz="685800">
              <a:lnSpc>
                <a:spcPct val="90000"/>
              </a:lnSpc>
              <a:spcBef>
                <a:spcPts val="0"/>
              </a:spcBef>
              <a:buNone/>
              <a:defRPr sz="23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850">
                <a:solidFill>
                  <a:srgbClr val="002060"/>
                </a:solidFill>
                <a:ea typeface="Arial"/>
              </a:rPr>
              <a:t>Нововведения в </a:t>
            </a:r>
            <a:r>
              <a:rPr lang="ru-RU" sz="1850">
                <a:solidFill>
                  <a:srgbClr val="002060"/>
                </a:solidFill>
                <a:ea typeface="Arial"/>
              </a:rPr>
              <a:t>Требованиях </a:t>
            </a:r>
            <a:r>
              <a:rPr lang="ru-RU" sz="1850">
                <a:solidFill>
                  <a:srgbClr val="002060"/>
                </a:solidFill>
                <a:ea typeface="Arial"/>
              </a:rPr>
              <a:t>ФАП </a:t>
            </a:r>
            <a:r>
              <a:rPr lang="ru-RU" sz="1850">
                <a:solidFill>
                  <a:srgbClr val="002060"/>
                </a:solidFill>
                <a:ea typeface="Arial"/>
              </a:rPr>
              <a:t>6.1</a:t>
            </a:r>
            <a:r>
              <a:rPr lang="en-US" sz="1850">
                <a:solidFill>
                  <a:srgbClr val="002060"/>
                </a:solidFill>
                <a:ea typeface="Arial"/>
              </a:rPr>
              <a:t> (5)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Р7-Офис/7.4.0.351</Application>
  <DocSecurity>0</DocSecurity>
  <PresentationFormat>Широкоэкранный</PresentationFormat>
  <Paragraphs>0</Paragraphs>
  <Slides>38</Slides>
  <Notes>38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База знаний ФАП</dc:title>
  <dc:subject/>
  <dc:creator>erudometova@roskazna.ru</dc:creator>
  <cp:keywords/>
  <dc:description/>
  <dc:identifier/>
  <dc:language/>
  <cp:lastModifiedBy/>
  <cp:revision>246</cp:revision>
  <dcterms:created xsi:type="dcterms:W3CDTF">2012-12-03T06:56:55Z</dcterms:created>
  <dcterms:modified xsi:type="dcterms:W3CDTF">2024-02-06T10:56:54Z</dcterms:modified>
  <cp:category/>
  <cp:contentStatus/>
  <cp:version/>
</cp:coreProperties>
</file>